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64" r:id="rId3"/>
    <p:sldId id="290" r:id="rId4"/>
    <p:sldId id="279" r:id="rId5"/>
    <p:sldId id="289" r:id="rId6"/>
    <p:sldId id="288" r:id="rId7"/>
    <p:sldId id="276" r:id="rId8"/>
    <p:sldId id="271" r:id="rId9"/>
    <p:sldId id="287" r:id="rId10"/>
    <p:sldId id="284" r:id="rId11"/>
    <p:sldId id="285" r:id="rId12"/>
    <p:sldId id="286" r:id="rId13"/>
    <p:sldId id="281" r:id="rId14"/>
    <p:sldId id="274" r:id="rId15"/>
    <p:sldId id="282" r:id="rId16"/>
    <p:sldId id="277" r:id="rId17"/>
    <p:sldId id="256" r:id="rId18"/>
    <p:sldId id="273" r:id="rId19"/>
    <p:sldId id="260" r:id="rId20"/>
    <p:sldId id="265" r:id="rId21"/>
    <p:sldId id="275" r:id="rId22"/>
    <p:sldId id="280" r:id="rId23"/>
    <p:sldId id="272" r:id="rId24"/>
    <p:sldId id="267" r:id="rId25"/>
    <p:sldId id="268" r:id="rId26"/>
    <p:sldId id="258" r:id="rId27"/>
    <p:sldId id="269" r:id="rId28"/>
    <p:sldId id="262" r:id="rId29"/>
    <p:sldId id="266" r:id="rId30"/>
    <p:sldId id="259" r:id="rId31"/>
    <p:sldId id="270" r:id="rId32"/>
    <p:sldId id="278" r:id="rId33"/>
    <p:sldId id="261" r:id="rId34"/>
    <p:sldId id="263" r:id="rId35"/>
    <p:sldId id="257" r:id="rId36"/>
    <p:sldId id="283" r:id="rId3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0" autoAdjust="0"/>
  </p:normalViewPr>
  <p:slideViewPr>
    <p:cSldViewPr>
      <p:cViewPr varScale="1">
        <p:scale>
          <a:sx n="101" d="100"/>
          <a:sy n="101" d="100"/>
        </p:scale>
        <p:origin x="1920" y="102"/>
      </p:cViewPr>
      <p:guideLst>
        <p:guide orient="horz" pos="2160"/>
        <p:guide pos="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D91EA-FE63-4983-B6EF-5D0F6497EB16}" type="datetimeFigureOut">
              <a:rPr lang="nl-BE" smtClean="0"/>
              <a:t>14/02/2024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C5FB-8CA5-4CBD-83F7-4C146538DA84}" type="slidenum">
              <a:rPr lang="nl-BE" smtClean="0"/>
              <a:t>‹nr.›</a:t>
            </a:fld>
            <a:endParaRPr lang="nl-BE"/>
          </a:p>
        </p:txBody>
      </p:sp>
    </p:spTree>
    <p:extLst>
      <p:ext uri="{BB962C8B-B14F-4D97-AF65-F5344CB8AC3E}">
        <p14:creationId xmlns:p14="http://schemas.microsoft.com/office/powerpoint/2010/main" val="58517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477C5FB-8CA5-4CBD-83F7-4C146538DA84}" type="slidenum">
              <a:rPr lang="nl-BE" smtClean="0"/>
              <a:t>27</a:t>
            </a:fld>
            <a:endParaRPr lang="nl-BE"/>
          </a:p>
        </p:txBody>
      </p:sp>
    </p:spTree>
    <p:extLst>
      <p:ext uri="{BB962C8B-B14F-4D97-AF65-F5344CB8AC3E}">
        <p14:creationId xmlns:p14="http://schemas.microsoft.com/office/powerpoint/2010/main" val="3163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391127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266558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202526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306853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49591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35FD1F9-C8C3-4781-A6E7-CF949BE36AF6}" type="datetimeFigureOut">
              <a:rPr lang="nl-BE" smtClean="0"/>
              <a:t>14/02/2024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416012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F35FD1F9-C8C3-4781-A6E7-CF949BE36AF6}" type="datetimeFigureOut">
              <a:rPr lang="nl-BE" smtClean="0"/>
              <a:t>14/02/2024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38237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F35FD1F9-C8C3-4781-A6E7-CF949BE36AF6}" type="datetimeFigureOut">
              <a:rPr lang="nl-BE" smtClean="0"/>
              <a:t>14/02/2024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70101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35FD1F9-C8C3-4781-A6E7-CF949BE36AF6}" type="datetimeFigureOut">
              <a:rPr lang="nl-BE" smtClean="0"/>
              <a:t>14/02/2024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405856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35FD1F9-C8C3-4781-A6E7-CF949BE36AF6}" type="datetimeFigureOut">
              <a:rPr lang="nl-BE" smtClean="0"/>
              <a:t>14/02/2024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307916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35FD1F9-C8C3-4781-A6E7-CF949BE36AF6}" type="datetimeFigureOut">
              <a:rPr lang="nl-BE" smtClean="0"/>
              <a:t>14/02/2024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E5C3750-5021-4F34-AD87-AF2E4EFB1C8E}" type="slidenum">
              <a:rPr lang="nl-BE" smtClean="0"/>
              <a:t>‹nr.›</a:t>
            </a:fld>
            <a:endParaRPr lang="nl-BE"/>
          </a:p>
        </p:txBody>
      </p:sp>
    </p:spTree>
    <p:extLst>
      <p:ext uri="{BB962C8B-B14F-4D97-AF65-F5344CB8AC3E}">
        <p14:creationId xmlns:p14="http://schemas.microsoft.com/office/powerpoint/2010/main" val="224792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FD1F9-C8C3-4781-A6E7-CF949BE36AF6}" type="datetimeFigureOut">
              <a:rPr lang="nl-BE" smtClean="0"/>
              <a:t>14/02/2024</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C3750-5021-4F34-AD87-AF2E4EFB1C8E}" type="slidenum">
              <a:rPr lang="nl-BE" smtClean="0"/>
              <a:t>‹nr.›</a:t>
            </a:fld>
            <a:endParaRPr lang="nl-BE"/>
          </a:p>
        </p:txBody>
      </p:sp>
    </p:spTree>
    <p:extLst>
      <p:ext uri="{BB962C8B-B14F-4D97-AF65-F5344CB8AC3E}">
        <p14:creationId xmlns:p14="http://schemas.microsoft.com/office/powerpoint/2010/main" val="387658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http://www.sofhea.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hyperlink" Target="https://www.sporen.b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18.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8.png"/><Relationship Id="rId7" Type="http://schemas.openxmlformats.org/officeDocument/2006/relationships/image" Target="../media/image73.jpeg"/><Relationship Id="rId2" Type="http://schemas.openxmlformats.org/officeDocument/2006/relationships/hyperlink" Target="http://www.kiwanis.be/sob" TargetMode="Externa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iwanis.be/sob"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s://www.levensloop.be/relays/leuven-2018" TargetMode="Externa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6.jpeg"/></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gif"/><Relationship Id="rId4" Type="http://schemas.openxmlformats.org/officeDocument/2006/relationships/hyperlink" Target="http://sites.kiwanis.org/Kiwanis/nl/theELIMINATEproject/home.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kiwanis.be/sob" TargetMode="External"/><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cid:2B7F85B0-C1E1-49F4-B3EE-7788ED0DD124" TargetMode="External"/><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07.jpe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www.scoutsmeerdaal.be/" TargetMode="External"/><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hyperlink" Target="https://akabeheverlee.be/website" TargetMode="External"/><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23262">
            <a:off x="217961" y="291491"/>
            <a:ext cx="2502087" cy="1491221"/>
          </a:xfrm>
          <a:prstGeom prst="rect">
            <a:avLst/>
          </a:prstGeom>
          <a:ln w="228600" cap="sq" cmpd="thickThin">
            <a:solidFill>
              <a:schemeClr val="accent6">
                <a:lumMod val="50000"/>
              </a:schemeClr>
            </a:solidFill>
            <a:prstDash val="solid"/>
            <a:miter lim="800000"/>
          </a:ln>
          <a:effectLst>
            <a:innerShdw blurRad="76200">
              <a:srgbClr val="000000"/>
            </a:innerShdw>
          </a:effec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87648">
            <a:off x="225011" y="1752637"/>
            <a:ext cx="2311545" cy="1733659"/>
          </a:xfrm>
          <a:prstGeom prst="rect">
            <a:avLst/>
          </a:prstGeom>
          <a:ln w="228600" cap="sq" cmpd="thickThin">
            <a:solidFill>
              <a:srgbClr val="C00000"/>
            </a:solidFill>
            <a:prstDash val="solid"/>
            <a:miter lim="800000"/>
          </a:ln>
          <a:effectLst>
            <a:innerShdw blurRad="76200">
              <a:srgbClr val="000000"/>
            </a:innerShdw>
          </a:effectLst>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16490">
            <a:off x="6876256" y="189725"/>
            <a:ext cx="1979712" cy="1484784"/>
          </a:xfrm>
          <a:prstGeom prst="rect">
            <a:avLst/>
          </a:prstGeom>
          <a:ln w="228600" cap="sq" cmpd="thickThin">
            <a:solidFill>
              <a:srgbClr val="C00000"/>
            </a:solidFill>
            <a:prstDash val="solid"/>
            <a:miter lim="800000"/>
          </a:ln>
          <a:effectLst>
            <a:innerShdw blurRad="76200">
              <a:srgbClr val="000000"/>
            </a:innerShdw>
          </a:effectLst>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89964">
            <a:off x="4755770" y="101288"/>
            <a:ext cx="2017615" cy="1513211"/>
          </a:xfrm>
          <a:prstGeom prst="rect">
            <a:avLst/>
          </a:prstGeom>
          <a:ln w="228600" cap="sq" cmpd="thickThin">
            <a:solidFill>
              <a:srgbClr val="000000"/>
            </a:solidFill>
            <a:prstDash val="solid"/>
            <a:miter lim="800000"/>
          </a:ln>
          <a:effectLst>
            <a:innerShdw blurRad="76200">
              <a:srgbClr val="000000"/>
            </a:innerShdw>
          </a:effectLst>
        </p:spPr>
      </p:pic>
      <p:pic>
        <p:nvPicPr>
          <p:cNvPr id="11" name="Afbeelding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352209">
            <a:off x="2595308" y="1764601"/>
            <a:ext cx="2157219" cy="1664400"/>
          </a:xfrm>
          <a:prstGeom prst="rect">
            <a:avLst/>
          </a:prstGeom>
          <a:ln w="228600" cap="sq" cmpd="thickThin">
            <a:solidFill>
              <a:schemeClr val="accent3">
                <a:lumMod val="75000"/>
              </a:schemeClr>
            </a:solidFill>
            <a:prstDash val="solid"/>
            <a:miter lim="800000"/>
          </a:ln>
          <a:effectLst>
            <a:innerShdw blurRad="76200">
              <a:srgbClr val="000000"/>
            </a:innerShdw>
          </a:effectLst>
        </p:spPr>
      </p:pic>
      <p:pic>
        <p:nvPicPr>
          <p:cNvPr id="12" name="Afbeelding 11"/>
          <p:cNvPicPr>
            <a:picLocks noChangeAspect="1"/>
          </p:cNvPicPr>
          <p:nvPr/>
        </p:nvPicPr>
        <p:blipFill rotWithShape="1">
          <a:blip r:embed="rId7" cstate="email">
            <a:extLst>
              <a:ext uri="{28A0092B-C50C-407E-A947-70E740481C1C}">
                <a14:useLocalDpi xmlns:a14="http://schemas.microsoft.com/office/drawing/2010/main"/>
              </a:ext>
            </a:extLst>
          </a:blip>
          <a:srcRect t="2150"/>
          <a:stretch/>
        </p:blipFill>
        <p:spPr>
          <a:xfrm rot="298280">
            <a:off x="4839759" y="1854120"/>
            <a:ext cx="2067314" cy="1517150"/>
          </a:xfrm>
          <a:prstGeom prst="rect">
            <a:avLst/>
          </a:prstGeom>
          <a:ln w="228600" cap="sq" cmpd="thickThin">
            <a:solidFill>
              <a:srgbClr val="000000"/>
            </a:solidFill>
            <a:prstDash val="solid"/>
            <a:miter lim="800000"/>
          </a:ln>
          <a:effectLst>
            <a:innerShdw blurRad="76200">
              <a:srgbClr val="000000"/>
            </a:innerShdw>
          </a:effectLst>
        </p:spPr>
      </p:pic>
      <p:pic>
        <p:nvPicPr>
          <p:cNvPr id="13" name="Afbeelding 12"/>
          <p:cNvPicPr>
            <a:picLocks noChangeAspect="1"/>
          </p:cNvPicPr>
          <p:nvPr/>
        </p:nvPicPr>
        <p:blipFill rotWithShape="1">
          <a:blip r:embed="rId8" cstate="email">
            <a:extLst>
              <a:ext uri="{28A0092B-C50C-407E-A947-70E740481C1C}">
                <a14:useLocalDpi xmlns:a14="http://schemas.microsoft.com/office/drawing/2010/main"/>
              </a:ext>
            </a:extLst>
          </a:blip>
          <a:srcRect r="6256"/>
          <a:stretch/>
        </p:blipFill>
        <p:spPr>
          <a:xfrm rot="447719">
            <a:off x="6996988" y="1788856"/>
            <a:ext cx="1964892" cy="1572021"/>
          </a:xfrm>
          <a:prstGeom prst="rect">
            <a:avLst/>
          </a:prstGeom>
          <a:ln w="228600" cap="sq" cmpd="thickThin">
            <a:solidFill>
              <a:schemeClr val="accent1">
                <a:lumMod val="75000"/>
              </a:schemeClr>
            </a:solidFill>
            <a:prstDash val="solid"/>
            <a:miter lim="800000"/>
          </a:ln>
          <a:effectLst>
            <a:innerShdw blurRad="76200">
              <a:srgbClr val="000000"/>
            </a:innerShdw>
          </a:effectLst>
        </p:spPr>
      </p:pic>
      <p:pic>
        <p:nvPicPr>
          <p:cNvPr id="14" name="Afbeelding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1043858">
            <a:off x="438717" y="4559855"/>
            <a:ext cx="1884131" cy="2006222"/>
          </a:xfrm>
          <a:prstGeom prst="rect">
            <a:avLst/>
          </a:prstGeom>
          <a:ln w="228600" cap="sq" cmpd="thickThin">
            <a:solidFill>
              <a:schemeClr val="accent6"/>
            </a:solidFill>
            <a:prstDash val="solid"/>
            <a:miter lim="800000"/>
          </a:ln>
          <a:effectLst>
            <a:innerShdw blurRad="76200">
              <a:srgbClr val="000000"/>
            </a:innerShdw>
          </a:effectLst>
        </p:spPr>
      </p:pic>
      <p:pic>
        <p:nvPicPr>
          <p:cNvPr id="15" name="Afbeelding 1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91590" y="3478190"/>
            <a:ext cx="2410154" cy="1857383"/>
          </a:xfrm>
          <a:prstGeom prst="rect">
            <a:avLst/>
          </a:prstGeom>
          <a:ln w="228600" cap="sq" cmpd="thickThin">
            <a:solidFill>
              <a:srgbClr val="C00000"/>
            </a:solidFill>
            <a:prstDash val="solid"/>
            <a:miter lim="800000"/>
          </a:ln>
          <a:effectLst>
            <a:innerShdw blurRad="76200">
              <a:srgbClr val="000000"/>
            </a:innerShdw>
          </a:effectLst>
        </p:spPr>
      </p:pic>
      <p:pic>
        <p:nvPicPr>
          <p:cNvPr id="16" name="Afbeelding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1135539">
            <a:off x="323527" y="2993475"/>
            <a:ext cx="2007555" cy="1338370"/>
          </a:xfrm>
          <a:prstGeom prst="rect">
            <a:avLst/>
          </a:prstGeom>
          <a:ln w="228600" cap="sq" cmpd="thickThin">
            <a:solidFill>
              <a:schemeClr val="tx1">
                <a:lumMod val="65000"/>
                <a:lumOff val="35000"/>
              </a:schemeClr>
            </a:solidFill>
            <a:prstDash val="solid"/>
            <a:miter lim="800000"/>
          </a:ln>
          <a:effectLst>
            <a:innerShdw blurRad="76200">
              <a:srgbClr val="000000"/>
            </a:innerShdw>
          </a:effectLst>
        </p:spPr>
      </p:pic>
      <p:pic>
        <p:nvPicPr>
          <p:cNvPr id="17" name="Afbeelding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21043718">
            <a:off x="2733646" y="5305985"/>
            <a:ext cx="1880543" cy="1410407"/>
          </a:xfrm>
          <a:prstGeom prst="rect">
            <a:avLst/>
          </a:prstGeom>
          <a:ln w="228600" cap="sq" cmpd="thickThin">
            <a:solidFill>
              <a:srgbClr val="000000"/>
            </a:solidFill>
            <a:prstDash val="solid"/>
            <a:miter lim="800000"/>
          </a:ln>
          <a:effectLst>
            <a:innerShdw blurRad="76200">
              <a:srgbClr val="000000"/>
            </a:innerShdw>
          </a:effectLst>
        </p:spPr>
      </p:pic>
      <p:pic>
        <p:nvPicPr>
          <p:cNvPr id="18" name="Afbeelding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298959">
            <a:off x="7136216" y="3550212"/>
            <a:ext cx="1702315" cy="1276736"/>
          </a:xfrm>
          <a:prstGeom prst="rect">
            <a:avLst/>
          </a:prstGeom>
          <a:ln w="228600" cap="sq" cmpd="thickThin">
            <a:solidFill>
              <a:srgbClr val="000000"/>
            </a:solidFill>
            <a:prstDash val="solid"/>
            <a:miter lim="800000"/>
          </a:ln>
          <a:effectLst>
            <a:innerShdw blurRad="76200">
              <a:srgbClr val="000000"/>
            </a:innerShdw>
          </a:effectLst>
        </p:spPr>
      </p:pic>
      <p:pic>
        <p:nvPicPr>
          <p:cNvPr id="20" name="Afbeelding 19"/>
          <p:cNvPicPr>
            <a:picLocks noChangeAspect="1"/>
          </p:cNvPicPr>
          <p:nvPr/>
        </p:nvPicPr>
        <p:blipFill rotWithShape="1">
          <a:blip r:embed="rId14" cstate="email">
            <a:extLst>
              <a:ext uri="{28A0092B-C50C-407E-A947-70E740481C1C}">
                <a14:useLocalDpi xmlns:a14="http://schemas.microsoft.com/office/drawing/2010/main"/>
              </a:ext>
            </a:extLst>
          </a:blip>
          <a:srcRect t="9732"/>
          <a:stretch/>
        </p:blipFill>
        <p:spPr>
          <a:xfrm rot="21427309">
            <a:off x="4784325" y="5233848"/>
            <a:ext cx="2091261" cy="1415807"/>
          </a:xfrm>
          <a:prstGeom prst="rect">
            <a:avLst/>
          </a:prstGeom>
          <a:ln w="228600" cap="sq" cmpd="thickThin">
            <a:solidFill>
              <a:srgbClr val="7030A0"/>
            </a:solidFill>
            <a:prstDash val="solid"/>
            <a:miter lim="800000"/>
          </a:ln>
          <a:effectLst>
            <a:innerShdw blurRad="76200">
              <a:srgbClr val="000000"/>
            </a:innerShdw>
          </a:effectLst>
        </p:spPr>
      </p:pic>
      <p:pic>
        <p:nvPicPr>
          <p:cNvPr id="512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240787">
            <a:off x="5208506" y="3437098"/>
            <a:ext cx="1513084" cy="1652208"/>
          </a:xfrm>
          <a:prstGeom prst="rect">
            <a:avLst/>
          </a:prstGeom>
          <a:ln w="228600" cap="sq" cmpd="thickThin">
            <a:solidFill>
              <a:srgbClr val="FF66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9" name="Afbeelding 1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231534">
            <a:off x="7259862" y="5037834"/>
            <a:ext cx="1614390" cy="1614390"/>
          </a:xfrm>
          <a:prstGeom prst="rect">
            <a:avLst/>
          </a:prstGeom>
          <a:ln w="228600" cap="sq" cmpd="thickThin">
            <a:solidFill>
              <a:schemeClr val="bg2">
                <a:lumMod val="50000"/>
              </a:schemeClr>
            </a:solidFill>
            <a:prstDash val="solid"/>
            <a:miter lim="800000"/>
          </a:ln>
          <a:effectLst>
            <a:innerShdw blurRad="76200">
              <a:srgbClr val="000000"/>
            </a:innerShdw>
          </a:effectLst>
        </p:spPr>
      </p:pic>
      <p:pic>
        <p:nvPicPr>
          <p:cNvPr id="8" name="Afbeelding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373671">
            <a:off x="2620063" y="213957"/>
            <a:ext cx="1963282" cy="1472461"/>
          </a:xfrm>
          <a:prstGeom prst="rect">
            <a:avLst/>
          </a:prstGeom>
          <a:ln w="228600" cap="sq" cmpd="thickThin">
            <a:solidFill>
              <a:schemeClr val="bg2">
                <a:lumMod val="2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72050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kstvak 10"/>
          <p:cNvSpPr txBox="1"/>
          <p:nvPr/>
        </p:nvSpPr>
        <p:spPr>
          <a:xfrm>
            <a:off x="179512" y="5435136"/>
            <a:ext cx="6280374" cy="646331"/>
          </a:xfrm>
          <a:prstGeom prst="rect">
            <a:avLst/>
          </a:prstGeom>
          <a:noFill/>
        </p:spPr>
        <p:txBody>
          <a:bodyPr wrap="none" rtlCol="0">
            <a:spAutoFit/>
          </a:bodyPr>
          <a:lstStyle/>
          <a:p>
            <a:r>
              <a:rPr lang="nl-BE" b="1" dirty="0"/>
              <a:t>Bijdrage </a:t>
            </a:r>
            <a:r>
              <a:rPr lang="nl-BE" b="1" dirty="0" err="1"/>
              <a:t>Kiwanis</a:t>
            </a:r>
            <a:r>
              <a:rPr lang="nl-BE" b="1" dirty="0"/>
              <a:t> Oud Heverlee  en </a:t>
            </a:r>
            <a:r>
              <a:rPr lang="nl-BE" b="1" dirty="0" err="1"/>
              <a:t>Soroptimisten</a:t>
            </a:r>
            <a:r>
              <a:rPr lang="nl-BE" b="1" dirty="0"/>
              <a:t> Leuven  2021 :</a:t>
            </a:r>
          </a:p>
          <a:p>
            <a:r>
              <a:rPr lang="nl-BE" b="1" dirty="0"/>
              <a:t>€ 12000   deelname in de kosten van de studie</a:t>
            </a:r>
          </a:p>
        </p:txBody>
      </p:sp>
      <p:sp>
        <p:nvSpPr>
          <p:cNvPr id="8" name="Rechthoek 7"/>
          <p:cNvSpPr/>
          <p:nvPr/>
        </p:nvSpPr>
        <p:spPr>
          <a:xfrm>
            <a:off x="3843098" y="1595340"/>
            <a:ext cx="5193398" cy="3416320"/>
          </a:xfrm>
          <a:prstGeom prst="rect">
            <a:avLst/>
          </a:prstGeom>
        </p:spPr>
        <p:txBody>
          <a:bodyPr wrap="square">
            <a:spAutoFit/>
          </a:bodyPr>
          <a:lstStyle/>
          <a:p>
            <a:r>
              <a:rPr lang="nl-BE" dirty="0"/>
              <a:t>De plasmastudie is een van de studies van het </a:t>
            </a:r>
            <a:r>
              <a:rPr lang="nl-BE" dirty="0" err="1"/>
              <a:t>DAWn</a:t>
            </a:r>
            <a:r>
              <a:rPr lang="nl-BE" dirty="0"/>
              <a:t>-consortium (</a:t>
            </a:r>
            <a:r>
              <a:rPr lang="nl-BE" dirty="0" err="1"/>
              <a:t>Donated</a:t>
            </a:r>
            <a:r>
              <a:rPr lang="nl-BE" dirty="0"/>
              <a:t> </a:t>
            </a:r>
            <a:r>
              <a:rPr lang="nl-BE" dirty="0" err="1"/>
              <a:t>Antibodies</a:t>
            </a:r>
            <a:r>
              <a:rPr lang="nl-BE" dirty="0"/>
              <a:t> </a:t>
            </a:r>
            <a:r>
              <a:rPr lang="nl-BE" dirty="0" err="1"/>
              <a:t>Working</a:t>
            </a:r>
            <a:r>
              <a:rPr lang="nl-BE" dirty="0"/>
              <a:t> </a:t>
            </a:r>
            <a:r>
              <a:rPr lang="nl-BE" dirty="0" err="1"/>
              <a:t>agaiNst</a:t>
            </a:r>
            <a:r>
              <a:rPr lang="nl-BE" dirty="0"/>
              <a:t> COVID-19). Tussen mei 2020 en januari 2021 namen er bijna 500 gehospitaliseerde COVID-19-patiënten deel aan de studie. Twee derde kreeg een behandeling met convalescent plasma, dat is plasma gedoneerd door genezen patiënten met hoge concentraties antistoffen tegen het coronavirus. De overige patiënten vormden de controlegroep: zij kregen geen plasma toegediend. Het is de eerste internationale studie die zo’n grote hoeveelheid plasma met zoveel antistoffen gebruikte.</a:t>
            </a:r>
          </a:p>
        </p:txBody>
      </p:sp>
      <p:sp>
        <p:nvSpPr>
          <p:cNvPr id="9" name="AutoShape 2" descr="https://wmimages.uzleuven.be/styles/57eef194148f5468c7316818506af58a703ab731/2021-08/shutterstock_1904157220_2.jpg?style=W3sianBlZyI6eyJxdWFsaXR5Ijo3NX19LHsicmVzaXplIjp7ImZpdCI6Imluc2lkZSIsIndpZHRoIjoxMzIwLCJoZWlnaHQiOjgwMCwid2l0aG91dEVubGFyZ2VtZW50Ijp0cnVlfX1d&amp;sign=c8015ab5137d7f9b6919c478187b4324f6d9a596ee2fb7b85a452d69c4ee6a2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016" y="1650149"/>
            <a:ext cx="3765082" cy="31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5" descr="https://wmimages.uzleuven.be/styles/57eef194148f5468c7316818506af58a703ab731/2021-08/shutterstock_1904157220_2.jpg?style=W3sianBlZyI6eyJxdWFsaXR5Ijo3NX19LHsicmVzaXplIjp7ImZpdCI6Imluc2lkZSIsIndpZHRoIjoxMzIwLCJoZWlnaHQiOjgwMCwid2l0aG91dEVubGFyZ2VtZW50Ijp0cnVlfX1d&amp;sign=c8015ab5137d7f9b6919c478187b4324f6d9a596ee2fb7b85a452d69c4ee6a2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126"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5575" y="620688"/>
            <a:ext cx="2904172" cy="99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hoek 13"/>
          <p:cNvSpPr/>
          <p:nvPr/>
        </p:nvSpPr>
        <p:spPr>
          <a:xfrm>
            <a:off x="3841782" y="933842"/>
            <a:ext cx="1856470" cy="369332"/>
          </a:xfrm>
          <a:prstGeom prst="rect">
            <a:avLst/>
          </a:prstGeom>
        </p:spPr>
        <p:txBody>
          <a:bodyPr wrap="none">
            <a:spAutoFit/>
          </a:bodyPr>
          <a:lstStyle/>
          <a:p>
            <a:r>
              <a:rPr lang="nl-BE" b="1" dirty="0" err="1">
                <a:latin typeface="Arial Black" panose="020B0A04020102020204" pitchFamily="34" charset="0"/>
              </a:rPr>
              <a:t>DAWn</a:t>
            </a:r>
            <a:r>
              <a:rPr lang="nl-BE" b="1" dirty="0">
                <a:latin typeface="Arial Black" panose="020B0A04020102020204" pitchFamily="34" charset="0"/>
              </a:rPr>
              <a:t> studie </a:t>
            </a:r>
            <a:endParaRPr lang="nl-BE" dirty="0"/>
          </a:p>
        </p:txBody>
      </p:sp>
    </p:spTree>
    <p:extLst>
      <p:ext uri="{BB962C8B-B14F-4D97-AF65-F5344CB8AC3E}">
        <p14:creationId xmlns:p14="http://schemas.microsoft.com/office/powerpoint/2010/main" val="371737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kstvak 10"/>
          <p:cNvSpPr txBox="1"/>
          <p:nvPr/>
        </p:nvSpPr>
        <p:spPr>
          <a:xfrm>
            <a:off x="415567" y="5800733"/>
            <a:ext cx="4602029" cy="369332"/>
          </a:xfrm>
          <a:prstGeom prst="rect">
            <a:avLst/>
          </a:prstGeom>
          <a:noFill/>
        </p:spPr>
        <p:txBody>
          <a:bodyPr wrap="none" rtlCol="0">
            <a:spAutoFit/>
          </a:bodyPr>
          <a:lstStyle/>
          <a:p>
            <a:r>
              <a:rPr lang="nl-BE" b="1" dirty="0"/>
              <a:t>Bijdrage </a:t>
            </a:r>
            <a:r>
              <a:rPr lang="nl-BE" b="1" dirty="0" err="1"/>
              <a:t>Kiwanis</a:t>
            </a:r>
            <a:r>
              <a:rPr lang="nl-BE" b="1" dirty="0"/>
              <a:t> Oud Heverlee  2022 :   € 3000</a:t>
            </a:r>
          </a:p>
        </p:txBody>
      </p:sp>
      <p:sp>
        <p:nvSpPr>
          <p:cNvPr id="12" name="Tekstvak 11"/>
          <p:cNvSpPr txBox="1"/>
          <p:nvPr/>
        </p:nvSpPr>
        <p:spPr>
          <a:xfrm>
            <a:off x="415567" y="6137799"/>
            <a:ext cx="4876143" cy="369332"/>
          </a:xfrm>
          <a:prstGeom prst="rect">
            <a:avLst/>
          </a:prstGeom>
          <a:noFill/>
        </p:spPr>
        <p:txBody>
          <a:bodyPr wrap="none" rtlCol="0">
            <a:spAutoFit/>
          </a:bodyPr>
          <a:lstStyle/>
          <a:p>
            <a:r>
              <a:rPr lang="nl-BE" b="1" dirty="0"/>
              <a:t>Bijdrage </a:t>
            </a:r>
            <a:r>
              <a:rPr lang="nl-BE" b="1" dirty="0" err="1"/>
              <a:t>June</a:t>
            </a:r>
            <a:r>
              <a:rPr lang="nl-BE" b="1" dirty="0"/>
              <a:t> &amp; August  in </a:t>
            </a:r>
            <a:r>
              <a:rPr lang="nl-BE" b="1" dirty="0" err="1"/>
              <a:t>the</a:t>
            </a:r>
            <a:r>
              <a:rPr lang="nl-BE" b="1" dirty="0"/>
              <a:t> </a:t>
            </a:r>
            <a:r>
              <a:rPr lang="nl-BE" b="1" dirty="0" err="1"/>
              <a:t>city</a:t>
            </a:r>
            <a:r>
              <a:rPr lang="nl-BE" b="1" dirty="0"/>
              <a:t> 2023 :   € 1000</a:t>
            </a: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499" y="3134692"/>
            <a:ext cx="6850805" cy="267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hoek 13"/>
          <p:cNvSpPr/>
          <p:nvPr/>
        </p:nvSpPr>
        <p:spPr>
          <a:xfrm>
            <a:off x="343400" y="749176"/>
            <a:ext cx="3796167" cy="369332"/>
          </a:xfrm>
          <a:prstGeom prst="rect">
            <a:avLst/>
          </a:prstGeom>
        </p:spPr>
        <p:txBody>
          <a:bodyPr wrap="none">
            <a:spAutoFit/>
          </a:bodyPr>
          <a:lstStyle/>
          <a:p>
            <a:r>
              <a:rPr lang="nl-BE" b="1" dirty="0">
                <a:latin typeface="Arial Black" panose="020B0A04020102020204" pitchFamily="34" charset="0"/>
              </a:rPr>
              <a:t>Een SPEELTUIN voor </a:t>
            </a:r>
            <a:r>
              <a:rPr lang="nl-BE" b="1" dirty="0" err="1">
                <a:latin typeface="Arial Black" panose="020B0A04020102020204" pitchFamily="34" charset="0"/>
              </a:rPr>
              <a:t>Ensival</a:t>
            </a:r>
            <a:endParaRPr lang="nl-BE" dirty="0"/>
          </a:p>
        </p:txBody>
      </p:sp>
      <p:sp>
        <p:nvSpPr>
          <p:cNvPr id="8" name="Rechthoek 7"/>
          <p:cNvSpPr/>
          <p:nvPr/>
        </p:nvSpPr>
        <p:spPr>
          <a:xfrm>
            <a:off x="343400" y="1118967"/>
            <a:ext cx="8296257" cy="2031325"/>
          </a:xfrm>
          <a:prstGeom prst="rect">
            <a:avLst/>
          </a:prstGeom>
        </p:spPr>
        <p:txBody>
          <a:bodyPr wrap="square">
            <a:spAutoFit/>
          </a:bodyPr>
          <a:lstStyle/>
          <a:p>
            <a:pPr fontAlgn="base"/>
            <a:r>
              <a:rPr lang="nl-BE" b="1" dirty="0"/>
              <a:t>4 inwoners uit Vlaams Brabant</a:t>
            </a:r>
            <a:r>
              <a:rPr lang="nl-BE" dirty="0"/>
              <a:t> (Bierbeek, Holsbeek en Oud-Heverlee) hebben na de overstromingen in Wallonië de handen in elkaar geslagen en '3 dagen - 30 handen' opgericht. In samenspraak met de </a:t>
            </a:r>
            <a:r>
              <a:rPr lang="nl-BE" b="1" dirty="0"/>
              <a:t>stad Verviers </a:t>
            </a:r>
            <a:r>
              <a:rPr lang="nl-BE" dirty="0"/>
              <a:t>hebben ze het plan opgevat om in </a:t>
            </a:r>
            <a:r>
              <a:rPr lang="nl-BE" b="1" dirty="0" err="1"/>
              <a:t>Ensival</a:t>
            </a:r>
            <a:r>
              <a:rPr lang="nl-BE" dirty="0"/>
              <a:t> een </a:t>
            </a:r>
            <a:r>
              <a:rPr lang="nl-BE" b="1" dirty="0"/>
              <a:t>speeltuin/ravotpark </a:t>
            </a:r>
            <a:r>
              <a:rPr lang="nl-BE" dirty="0"/>
              <a:t>aan te leggen. Dit in een </a:t>
            </a:r>
            <a:r>
              <a:rPr lang="nl-BE" b="1" dirty="0"/>
              <a:t>stadsparkje</a:t>
            </a:r>
            <a:r>
              <a:rPr lang="nl-BE" dirty="0"/>
              <a:t> naast de containerklassen-school waarin de kinderen van de basisschool les volgen tot hun nieuw te bouwen school klaar is. En eind augustus was het dan zover! Dankzij het harde werk van heel wat vrijwilligers werd de speeltuin aangelegd.</a:t>
            </a:r>
          </a:p>
        </p:txBody>
      </p:sp>
    </p:spTree>
    <p:extLst>
      <p:ext uri="{BB962C8B-B14F-4D97-AF65-F5344CB8AC3E}">
        <p14:creationId xmlns:p14="http://schemas.microsoft.com/office/powerpoint/2010/main" val="332785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539552" y="6021288"/>
            <a:ext cx="6580904" cy="369332"/>
          </a:xfrm>
          <a:prstGeom prst="rect">
            <a:avLst/>
          </a:prstGeom>
          <a:noFill/>
        </p:spPr>
        <p:txBody>
          <a:bodyPr wrap="none" rtlCol="0">
            <a:spAutoFit/>
          </a:bodyPr>
          <a:lstStyle/>
          <a:p>
            <a:r>
              <a:rPr lang="nl-BE" b="1" dirty="0"/>
              <a:t>Bijdrage </a:t>
            </a:r>
            <a:r>
              <a:rPr lang="nl-BE" b="1" dirty="0" err="1"/>
              <a:t>Kiwanis</a:t>
            </a:r>
            <a:r>
              <a:rPr lang="nl-BE" b="1" dirty="0"/>
              <a:t> Oud Heverlee  2022 :   € 1500  huishoudproducten</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764704"/>
            <a:ext cx="278895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Afbeelding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6817" y="2702202"/>
            <a:ext cx="2459250" cy="3279000"/>
          </a:xfrm>
          <a:prstGeom prst="rect">
            <a:avLst/>
          </a:prstGeom>
        </p:spPr>
      </p:pic>
      <p:pic>
        <p:nvPicPr>
          <p:cNvPr id="15" name="Afbeelding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705" y="2742288"/>
            <a:ext cx="3022455" cy="3279000"/>
          </a:xfrm>
          <a:prstGeom prst="rect">
            <a:avLst/>
          </a:prstGeom>
        </p:spPr>
      </p:pic>
      <p:pic>
        <p:nvPicPr>
          <p:cNvPr id="717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26305" y="1580061"/>
            <a:ext cx="1152835" cy="76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hthoek 15"/>
          <p:cNvSpPr/>
          <p:nvPr/>
        </p:nvSpPr>
        <p:spPr>
          <a:xfrm>
            <a:off x="841400" y="1700808"/>
            <a:ext cx="6250173" cy="646331"/>
          </a:xfrm>
          <a:prstGeom prst="rect">
            <a:avLst/>
          </a:prstGeom>
        </p:spPr>
        <p:txBody>
          <a:bodyPr wrap="none">
            <a:spAutoFit/>
          </a:bodyPr>
          <a:lstStyle/>
          <a:p>
            <a:r>
              <a:rPr lang="nl-BE" b="1" i="1" dirty="0"/>
              <a:t>Door de oorlog in Ukraine ontvluchten vele gezinnen hun land</a:t>
            </a:r>
            <a:br>
              <a:rPr lang="nl-BE" b="1" i="1" dirty="0"/>
            </a:br>
            <a:r>
              <a:rPr lang="nl-BE" b="1" i="1" dirty="0"/>
              <a:t>een aantal gezinnen vonden opvang in Oud Heverlee </a:t>
            </a:r>
            <a:endParaRPr lang="nl-BE" i="1" dirty="0"/>
          </a:p>
        </p:txBody>
      </p:sp>
    </p:spTree>
    <p:extLst>
      <p:ext uri="{BB962C8B-B14F-4D97-AF65-F5344CB8AC3E}">
        <p14:creationId xmlns:p14="http://schemas.microsoft.com/office/powerpoint/2010/main" val="245703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7479" y="646970"/>
            <a:ext cx="1622953" cy="2133958"/>
          </a:xfrm>
          <a:prstGeom prst="rect">
            <a:avLst/>
          </a:prstGeom>
        </p:spPr>
      </p:pic>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AutoShape 2" descr="https://www.hhleuven.be/assets/default/images/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9159" y="764704"/>
            <a:ext cx="28575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460375" y="2965594"/>
            <a:ext cx="7161256" cy="369332"/>
          </a:xfrm>
          <a:prstGeom prst="rect">
            <a:avLst/>
          </a:prstGeom>
          <a:noFill/>
        </p:spPr>
        <p:txBody>
          <a:bodyPr wrap="none" rtlCol="0">
            <a:spAutoFit/>
          </a:bodyPr>
          <a:lstStyle/>
          <a:p>
            <a:r>
              <a:rPr lang="nl-BE" b="1" dirty="0"/>
              <a:t>Bijdrage </a:t>
            </a:r>
            <a:r>
              <a:rPr lang="nl-BE" b="1" dirty="0" err="1"/>
              <a:t>Kiwanis</a:t>
            </a:r>
            <a:r>
              <a:rPr lang="nl-BE" b="1" dirty="0"/>
              <a:t> Oud Heverlee  2012 :   € 2000  voor FV Kinderartsen HHL</a:t>
            </a:r>
          </a:p>
        </p:txBody>
      </p:sp>
      <p:pic>
        <p:nvPicPr>
          <p:cNvPr id="11" name="Afbeelding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51236" y="1635752"/>
            <a:ext cx="4079834" cy="1296143"/>
          </a:xfrm>
          <a:prstGeom prst="rect">
            <a:avLst/>
          </a:prstGeom>
        </p:spPr>
      </p:pic>
      <p:cxnSp>
        <p:nvCxnSpPr>
          <p:cNvPr id="12" name="Rechte verbindingslijn met pijl 11"/>
          <p:cNvCxnSpPr/>
          <p:nvPr/>
        </p:nvCxnSpPr>
        <p:spPr>
          <a:xfrm flipV="1">
            <a:off x="4041003" y="1052736"/>
            <a:ext cx="3580628" cy="58301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6831070" y="1052736"/>
            <a:ext cx="693258" cy="187915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618016" y="6093296"/>
            <a:ext cx="6498446" cy="369332"/>
          </a:xfrm>
          <a:prstGeom prst="rect">
            <a:avLst/>
          </a:prstGeom>
          <a:noFill/>
        </p:spPr>
        <p:txBody>
          <a:bodyPr wrap="none" rtlCol="0">
            <a:spAutoFit/>
          </a:bodyPr>
          <a:lstStyle/>
          <a:p>
            <a:r>
              <a:rPr lang="nl-BE" b="1" dirty="0"/>
              <a:t>Bijdrage </a:t>
            </a:r>
            <a:r>
              <a:rPr lang="nl-BE" b="1" dirty="0" err="1"/>
              <a:t>Kiwanis</a:t>
            </a:r>
            <a:r>
              <a:rPr lang="nl-BE" b="1" dirty="0"/>
              <a:t> Oud Heverlee  2021 :   € 5000  voor Pediatrie HHL </a:t>
            </a:r>
          </a:p>
        </p:txBody>
      </p:sp>
      <p:pic>
        <p:nvPicPr>
          <p:cNvPr id="3077"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1546" y="3640535"/>
            <a:ext cx="4790225" cy="245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hoek 14"/>
          <p:cNvSpPr/>
          <p:nvPr/>
        </p:nvSpPr>
        <p:spPr>
          <a:xfrm>
            <a:off x="3635896" y="5517232"/>
            <a:ext cx="181587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5964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2694" y="685521"/>
            <a:ext cx="3276364" cy="369332"/>
          </a:xfrm>
          <a:prstGeom prst="rect">
            <a:avLst/>
          </a:prstGeom>
          <a:noFill/>
        </p:spPr>
        <p:txBody>
          <a:bodyPr wrap="square" rtlCol="0">
            <a:spAutoFit/>
          </a:bodyPr>
          <a:lstStyle/>
          <a:p>
            <a:r>
              <a:rPr lang="nl-BE" b="1" dirty="0">
                <a:latin typeface="Arial Black" panose="020B0A04020102020204" pitchFamily="34" charset="0"/>
              </a:rPr>
              <a:t>navelstrengbloedbank</a:t>
            </a:r>
          </a:p>
        </p:txBody>
      </p:sp>
      <p:sp>
        <p:nvSpPr>
          <p:cNvPr id="8" name="Tekstvak 7"/>
          <p:cNvSpPr txBox="1"/>
          <p:nvPr/>
        </p:nvSpPr>
        <p:spPr>
          <a:xfrm>
            <a:off x="180759" y="5795992"/>
            <a:ext cx="4852098" cy="369332"/>
          </a:xfrm>
          <a:prstGeom prst="rect">
            <a:avLst/>
          </a:prstGeom>
          <a:noFill/>
        </p:spPr>
        <p:txBody>
          <a:bodyPr wrap="none" rtlCol="0">
            <a:spAutoFit/>
          </a:bodyPr>
          <a:lstStyle/>
          <a:p>
            <a:r>
              <a:rPr lang="nl-BE" b="1" dirty="0"/>
              <a:t>Bijdrage </a:t>
            </a:r>
            <a:r>
              <a:rPr lang="nl-BE" b="1" dirty="0" err="1"/>
              <a:t>Kiwanis</a:t>
            </a:r>
            <a:r>
              <a:rPr lang="nl-BE" b="1" dirty="0"/>
              <a:t> Oud Heverlee in  2012:   €2000</a:t>
            </a:r>
          </a:p>
        </p:txBody>
      </p:sp>
      <p:pic>
        <p:nvPicPr>
          <p:cNvPr id="9" name="Afbeelding 8" descr="IMG_0366.jpe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4987" y="1952277"/>
            <a:ext cx="2679282" cy="345969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270" name="Picture 6" descr="Home">
            <a:hlinkClick r:id="rId4" tooltip="Home"/>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229" y="1235365"/>
            <a:ext cx="2000250" cy="561975"/>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3167079" y="1997839"/>
            <a:ext cx="5998478" cy="2862322"/>
          </a:xfrm>
          <a:prstGeom prst="rect">
            <a:avLst/>
          </a:prstGeom>
        </p:spPr>
        <p:txBody>
          <a:bodyPr wrap="square">
            <a:spAutoFit/>
          </a:bodyPr>
          <a:lstStyle/>
          <a:p>
            <a:r>
              <a:rPr lang="nl-BE" i="1" dirty="0" err="1">
                <a:latin typeface="Arial" panose="020B0604020202020204" pitchFamily="34" charset="0"/>
                <a:cs typeface="Arial" panose="020B0604020202020204" pitchFamily="34" charset="0"/>
              </a:rPr>
              <a:t>Sofhea</a:t>
            </a:r>
            <a:r>
              <a:rPr lang="nl-BE" i="1" dirty="0">
                <a:latin typeface="Arial" panose="020B0604020202020204" pitchFamily="34" charset="0"/>
                <a:cs typeface="Arial" panose="020B0604020202020204" pitchFamily="34" charset="0"/>
              </a:rPr>
              <a:t> vzw, voluit het Sociaal Fonds voor Hematologische Aandoeningen, werd opgericht in 1986. </a:t>
            </a:r>
            <a:r>
              <a:rPr lang="nl-BE" i="1" dirty="0" err="1">
                <a:latin typeface="Arial" panose="020B0604020202020204" pitchFamily="34" charset="0"/>
                <a:cs typeface="Arial" panose="020B0604020202020204" pitchFamily="34" charset="0"/>
              </a:rPr>
              <a:t>Sofhea</a:t>
            </a:r>
            <a:r>
              <a:rPr lang="nl-BE" i="1" dirty="0">
                <a:latin typeface="Arial" panose="020B0604020202020204" pitchFamily="34" charset="0"/>
                <a:cs typeface="Arial" panose="020B0604020202020204" pitchFamily="34" charset="0"/>
              </a:rPr>
              <a:t> verleent steun op sociaal, psychologisch en financieel vlak aan patiënten die getroffen zijn door levensbedreigende bloedaandoeningen, zoals leukemie, lymfeklierkanker of ziekte van </a:t>
            </a:r>
            <a:r>
              <a:rPr lang="nl-BE" i="1" dirty="0" err="1">
                <a:latin typeface="Arial" panose="020B0604020202020204" pitchFamily="34" charset="0"/>
                <a:cs typeface="Arial" panose="020B0604020202020204" pitchFamily="34" charset="0"/>
              </a:rPr>
              <a:t>Kahler</a:t>
            </a:r>
            <a:r>
              <a:rPr lang="nl-BE" i="1" dirty="0">
                <a:latin typeface="Arial" panose="020B0604020202020204" pitchFamily="34" charset="0"/>
                <a:cs typeface="Arial" panose="020B0604020202020204" pitchFamily="34" charset="0"/>
              </a:rPr>
              <a:t> (myeloom). Daarnaast stimuleert </a:t>
            </a:r>
            <a:r>
              <a:rPr lang="nl-BE" i="1" dirty="0" err="1">
                <a:latin typeface="Arial" panose="020B0604020202020204" pitchFamily="34" charset="0"/>
                <a:cs typeface="Arial" panose="020B0604020202020204" pitchFamily="34" charset="0"/>
              </a:rPr>
              <a:t>Sofhea</a:t>
            </a:r>
            <a:r>
              <a:rPr lang="nl-BE" i="1" dirty="0">
                <a:latin typeface="Arial" panose="020B0604020202020204" pitchFamily="34" charset="0"/>
                <a:cs typeface="Arial" panose="020B0604020202020204" pitchFamily="34" charset="0"/>
              </a:rPr>
              <a:t> het onderzoek naar nieuwe bronnen van stamcellen en de ontwikkeling van persoonsgerichte therapieën met zo weinig mogelijk neveneffecten</a:t>
            </a:r>
            <a:r>
              <a:rPr lang="nl-BE" b="1" dirty="0"/>
              <a:t>.</a:t>
            </a:r>
            <a:endParaRPr lang="nl-BE" dirty="0"/>
          </a:p>
        </p:txBody>
      </p:sp>
      <p:sp>
        <p:nvSpPr>
          <p:cNvPr id="18" name="Rechthoek 17"/>
          <p:cNvSpPr/>
          <p:nvPr/>
        </p:nvSpPr>
        <p:spPr>
          <a:xfrm>
            <a:off x="267932" y="5400718"/>
            <a:ext cx="2775119" cy="369332"/>
          </a:xfrm>
          <a:prstGeom prst="rect">
            <a:avLst/>
          </a:prstGeom>
        </p:spPr>
        <p:txBody>
          <a:bodyPr wrap="none">
            <a:spAutoFit/>
          </a:bodyPr>
          <a:lstStyle/>
          <a:p>
            <a:r>
              <a:rPr lang="nl-BE" i="1" dirty="0">
                <a:latin typeface="Arial" panose="020B0604020202020204" pitchFamily="34" charset="0"/>
                <a:cs typeface="Arial" panose="020B0604020202020204" pitchFamily="34" charset="0"/>
              </a:rPr>
              <a:t>professor Marc Bogaerts </a:t>
            </a:r>
            <a:endParaRPr lang="nl-BE" dirty="0"/>
          </a:p>
        </p:txBody>
      </p:sp>
      <p:sp>
        <p:nvSpPr>
          <p:cNvPr id="16" name="Tekstvak 15"/>
          <p:cNvSpPr txBox="1"/>
          <p:nvPr/>
        </p:nvSpPr>
        <p:spPr>
          <a:xfrm>
            <a:off x="179512" y="6137768"/>
            <a:ext cx="8811323" cy="369332"/>
          </a:xfrm>
          <a:prstGeom prst="rect">
            <a:avLst/>
          </a:prstGeom>
          <a:noFill/>
        </p:spPr>
        <p:txBody>
          <a:bodyPr wrap="none" rtlCol="0">
            <a:spAutoFit/>
          </a:bodyPr>
          <a:lstStyle/>
          <a:p>
            <a:r>
              <a:rPr lang="nl-BE" b="1" dirty="0"/>
              <a:t>Bijdrage </a:t>
            </a:r>
            <a:r>
              <a:rPr lang="nl-BE" b="1" dirty="0" err="1"/>
              <a:t>Kiwanis</a:t>
            </a:r>
            <a:r>
              <a:rPr lang="nl-BE" b="1" dirty="0"/>
              <a:t> Oud Heverlee  en </a:t>
            </a:r>
            <a:r>
              <a:rPr lang="nl-BE" b="1" dirty="0" err="1"/>
              <a:t>Soroptimisten</a:t>
            </a:r>
            <a:r>
              <a:rPr lang="nl-BE" b="1" dirty="0"/>
              <a:t> in  2022:   €8000 aan fonds Marc Bogaerts</a:t>
            </a:r>
          </a:p>
        </p:txBody>
      </p:sp>
    </p:spTree>
    <p:extLst>
      <p:ext uri="{BB962C8B-B14F-4D97-AF65-F5344CB8AC3E}">
        <p14:creationId xmlns:p14="http://schemas.microsoft.com/office/powerpoint/2010/main" val="427089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98" name="Picture 2" descr="https://debakermat.be/wp-content/uploads/2020/01/De-Bakermat-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484" y="919307"/>
            <a:ext cx="3059933" cy="7481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ebakermat.be/wp-content/uploads/2021/04/DeBakermat_Vroedvrouwenpraktij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831" y="1798731"/>
            <a:ext cx="2197045" cy="146469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756450" y="690724"/>
            <a:ext cx="4519314" cy="369332"/>
          </a:xfrm>
          <a:prstGeom prst="rect">
            <a:avLst/>
          </a:prstGeom>
          <a:noFill/>
        </p:spPr>
        <p:txBody>
          <a:bodyPr wrap="none" rtlCol="0">
            <a:spAutoFit/>
          </a:bodyPr>
          <a:lstStyle/>
          <a:p>
            <a:r>
              <a:rPr lang="nl-BE" b="1" dirty="0"/>
              <a:t>Vroedvrouwenpraktijk en  Expertisecentrum</a:t>
            </a:r>
          </a:p>
        </p:txBody>
      </p:sp>
      <p:sp>
        <p:nvSpPr>
          <p:cNvPr id="11" name="Tekstvak 10"/>
          <p:cNvSpPr txBox="1"/>
          <p:nvPr/>
        </p:nvSpPr>
        <p:spPr>
          <a:xfrm>
            <a:off x="224152" y="5609974"/>
            <a:ext cx="5677132" cy="646331"/>
          </a:xfrm>
          <a:prstGeom prst="rect">
            <a:avLst/>
          </a:prstGeom>
          <a:noFill/>
        </p:spPr>
        <p:txBody>
          <a:bodyPr wrap="none" rtlCol="0">
            <a:spAutoFit/>
          </a:bodyPr>
          <a:lstStyle/>
          <a:p>
            <a:r>
              <a:rPr lang="nl-BE" b="1" dirty="0"/>
              <a:t>Bijdrage </a:t>
            </a:r>
            <a:r>
              <a:rPr lang="nl-BE" b="1" dirty="0" err="1"/>
              <a:t>Kiwanis</a:t>
            </a:r>
            <a:r>
              <a:rPr lang="nl-BE" b="1" dirty="0"/>
              <a:t> Oud Heverlee en </a:t>
            </a:r>
            <a:r>
              <a:rPr lang="nl-BE" b="1" dirty="0" err="1"/>
              <a:t>Fifty</a:t>
            </a:r>
            <a:r>
              <a:rPr lang="nl-BE" b="1" dirty="0"/>
              <a:t> </a:t>
            </a:r>
            <a:r>
              <a:rPr lang="nl-BE" b="1" dirty="0" err="1"/>
              <a:t>One</a:t>
            </a:r>
            <a:r>
              <a:rPr lang="nl-BE" b="1" dirty="0"/>
              <a:t> club Leuven   </a:t>
            </a:r>
          </a:p>
          <a:p>
            <a:r>
              <a:rPr lang="nl-BE" b="1" dirty="0"/>
              <a:t>2021 :   € 6000  voor aankoop hartslagmeters</a:t>
            </a:r>
          </a:p>
        </p:txBody>
      </p:sp>
      <p:sp>
        <p:nvSpPr>
          <p:cNvPr id="12" name="Tekstvak 11"/>
          <p:cNvSpPr txBox="1"/>
          <p:nvPr/>
        </p:nvSpPr>
        <p:spPr>
          <a:xfrm>
            <a:off x="189484" y="6170502"/>
            <a:ext cx="7274812" cy="646331"/>
          </a:xfrm>
          <a:prstGeom prst="rect">
            <a:avLst/>
          </a:prstGeom>
          <a:noFill/>
        </p:spPr>
        <p:txBody>
          <a:bodyPr wrap="none" rtlCol="0">
            <a:spAutoFit/>
          </a:bodyPr>
          <a:lstStyle/>
          <a:p>
            <a:r>
              <a:rPr lang="nl-BE" b="1" dirty="0"/>
              <a:t>Bijdrage </a:t>
            </a:r>
            <a:r>
              <a:rPr lang="nl-BE" b="1" dirty="0" err="1"/>
              <a:t>Kiwanis</a:t>
            </a:r>
            <a:r>
              <a:rPr lang="nl-BE" b="1" dirty="0"/>
              <a:t> Oud Heverlee , </a:t>
            </a:r>
            <a:r>
              <a:rPr lang="nl-BE" b="1" dirty="0" err="1"/>
              <a:t>Fifty</a:t>
            </a:r>
            <a:r>
              <a:rPr lang="nl-BE" b="1" dirty="0"/>
              <a:t> </a:t>
            </a:r>
            <a:r>
              <a:rPr lang="nl-BE" b="1" dirty="0" err="1"/>
              <a:t>One</a:t>
            </a:r>
            <a:r>
              <a:rPr lang="nl-BE" b="1" dirty="0"/>
              <a:t> club Leuven en </a:t>
            </a:r>
            <a:r>
              <a:rPr lang="nl-BE" b="1" dirty="0" err="1"/>
              <a:t>Kiwanis</a:t>
            </a:r>
            <a:r>
              <a:rPr lang="nl-BE" b="1" dirty="0"/>
              <a:t> Artemis </a:t>
            </a:r>
          </a:p>
          <a:p>
            <a:r>
              <a:rPr lang="nl-BE" b="1" dirty="0"/>
              <a:t>2022 :   € 2500  voor aankoop draagzakken en draagdoeken</a:t>
            </a: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6444" y="1797806"/>
            <a:ext cx="2575703" cy="14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107949" y="3429000"/>
            <a:ext cx="8769121" cy="1869743"/>
          </a:xfrm>
          <a:prstGeom prst="rect">
            <a:avLst/>
          </a:prstGeom>
        </p:spPr>
        <p:txBody>
          <a:bodyPr wrap="square">
            <a:spAutoFit/>
          </a:bodyPr>
          <a:lstStyle/>
          <a:p>
            <a:r>
              <a:rPr lang="nl-BE" sz="1050" b="1" dirty="0"/>
              <a:t>De serviceclubs </a:t>
            </a:r>
            <a:r>
              <a:rPr lang="nl-BE" sz="1050" b="1" dirty="0" err="1"/>
              <a:t>Fifty</a:t>
            </a:r>
            <a:r>
              <a:rPr lang="nl-BE" sz="1050" b="1" dirty="0"/>
              <a:t> </a:t>
            </a:r>
            <a:r>
              <a:rPr lang="nl-BE" sz="1050" b="1" dirty="0" err="1"/>
              <a:t>One</a:t>
            </a:r>
            <a:r>
              <a:rPr lang="nl-BE" sz="1050" b="1" dirty="0"/>
              <a:t> Club Leuven, </a:t>
            </a:r>
            <a:r>
              <a:rPr lang="nl-BE" sz="1050" b="1" dirty="0" err="1"/>
              <a:t>Kiwanis</a:t>
            </a:r>
            <a:r>
              <a:rPr lang="nl-BE" sz="1050" b="1" dirty="0"/>
              <a:t> Oud Heverlee en </a:t>
            </a:r>
            <a:r>
              <a:rPr lang="nl-BE" sz="1050" b="1" dirty="0" err="1"/>
              <a:t>Kiwanis</a:t>
            </a:r>
            <a:r>
              <a:rPr lang="nl-BE" sz="1050" b="1" dirty="0"/>
              <a:t> Leuven Artemis hebben gisteren een cheque van 2.500 euro overhandigd aan De Bakermat VZW, het expertisecentrum rond zwangerschap, geboorte en borstvoeding.</a:t>
            </a:r>
          </a:p>
          <a:p>
            <a:r>
              <a:rPr lang="nl-BE" sz="1050" dirty="0"/>
              <a:t>De drie serviceclubs voerden dit jaar voor de eerste maal een </a:t>
            </a:r>
            <a:r>
              <a:rPr lang="nl-BE" sz="1050" dirty="0" err="1"/>
              <a:t>vaderdagactie</a:t>
            </a:r>
            <a:r>
              <a:rPr lang="nl-BE" sz="1050" dirty="0"/>
              <a:t>. Het idee erachter was dat De Bakermat er niet alleen is voor aanstaande moeders, maar ook voor aanstaande vaders. Het centrum hecht immers veel belang aan het betrekken van vaders bij een zwangerschap. Dat vraagt ook oefenmateriaal voor die bijna-vaders. Met de opbrengst van de actie financierde De Bakermat onder meer speciale draagdoeken en draagzakken voor die vaders.</a:t>
            </a:r>
          </a:p>
          <a:p>
            <a:r>
              <a:rPr lang="nl-BE" sz="1050" dirty="0"/>
              <a:t>Vorig jaar hielden </a:t>
            </a:r>
            <a:r>
              <a:rPr lang="nl-BE" sz="1050" dirty="0" err="1"/>
              <a:t>Fifty</a:t>
            </a:r>
            <a:r>
              <a:rPr lang="nl-BE" sz="1050" dirty="0"/>
              <a:t> </a:t>
            </a:r>
            <a:r>
              <a:rPr lang="nl-BE" sz="1050" dirty="0" err="1"/>
              <a:t>One</a:t>
            </a:r>
            <a:r>
              <a:rPr lang="nl-BE" sz="1050" dirty="0"/>
              <a:t> Club Leuven en </a:t>
            </a:r>
            <a:r>
              <a:rPr lang="nl-BE" sz="1050" dirty="0" err="1"/>
              <a:t>Kiwanis</a:t>
            </a:r>
            <a:r>
              <a:rPr lang="nl-BE" sz="1050" dirty="0"/>
              <a:t> Oud Heverlee een </a:t>
            </a:r>
            <a:r>
              <a:rPr lang="nl-BE" sz="1050" dirty="0" err="1"/>
              <a:t>moederdagactie</a:t>
            </a:r>
            <a:r>
              <a:rPr lang="nl-BE" sz="1050" dirty="0"/>
              <a:t> ten voordele van De Bakermat. Toen ging om het aankopen van draagbare </a:t>
            </a:r>
            <a:r>
              <a:rPr lang="nl-BE" sz="1050" dirty="0" err="1"/>
              <a:t>doptones</a:t>
            </a:r>
            <a:r>
              <a:rPr lang="nl-BE" sz="1050" dirty="0"/>
              <a:t>.</a:t>
            </a:r>
          </a:p>
          <a:p>
            <a:r>
              <a:rPr lang="nl-BE" sz="1050" dirty="0"/>
              <a:t>De serviceclubs zetten zich actief in voor het verbeteren van de leefwereld van kinderen. De activiteiten van De Bakermat sluiten daar perfect op aan. De Bakermat is in 1983 opgericht als een Expertisecentrum rond zwangerschap, geboorte en borstvoeding om vrouwen beter te informeren, te omkaderen en te ondersteunen tijdens hun zwangerschap en na hun bevalling. Daarbij gaat ook extra aandacht uit naar kansengroepen.</a:t>
            </a:r>
          </a:p>
        </p:txBody>
      </p:sp>
    </p:spTree>
    <p:extLst>
      <p:ext uri="{BB962C8B-B14F-4D97-AF65-F5344CB8AC3E}">
        <p14:creationId xmlns:p14="http://schemas.microsoft.com/office/powerpoint/2010/main" val="103930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950" y="5733256"/>
            <a:ext cx="8285089" cy="923330"/>
          </a:xfrm>
          <a:prstGeom prst="rect">
            <a:avLst/>
          </a:prstGeom>
          <a:noFill/>
        </p:spPr>
        <p:txBody>
          <a:bodyPr wrap="none" rtlCol="0">
            <a:spAutoFit/>
          </a:bodyPr>
          <a:lstStyle/>
          <a:p>
            <a:r>
              <a:rPr lang="nl-BE" b="1" dirty="0"/>
              <a:t>Bijdrage </a:t>
            </a:r>
            <a:r>
              <a:rPr lang="nl-BE" b="1" dirty="0" err="1"/>
              <a:t>Kiwanis</a:t>
            </a:r>
            <a:r>
              <a:rPr lang="nl-BE" b="1" dirty="0"/>
              <a:t> Oud Heverlee  2020 :  €5000  voor ondersteuning vormingstrektocht</a:t>
            </a:r>
          </a:p>
          <a:p>
            <a:r>
              <a:rPr lang="nl-BE" b="1" dirty="0"/>
              <a:t>Bijdrage </a:t>
            </a:r>
            <a:r>
              <a:rPr lang="nl-BE" b="1" dirty="0" err="1"/>
              <a:t>Kiwanis</a:t>
            </a:r>
            <a:r>
              <a:rPr lang="nl-BE" b="1" dirty="0"/>
              <a:t> Oud Heverlee  2020 :  </a:t>
            </a:r>
            <a:r>
              <a:rPr lang="nl-BE" b="1" dirty="0" err="1"/>
              <a:t>paaspaketten</a:t>
            </a:r>
            <a:r>
              <a:rPr lang="nl-BE" b="1" dirty="0"/>
              <a:t> in coronatijd</a:t>
            </a:r>
          </a:p>
          <a:p>
            <a:r>
              <a:rPr lang="nl-BE" b="1" dirty="0"/>
              <a:t>Bijdrage </a:t>
            </a:r>
            <a:r>
              <a:rPr lang="nl-BE" b="1" dirty="0" err="1"/>
              <a:t>Kiwanis</a:t>
            </a:r>
            <a:r>
              <a:rPr lang="nl-BE" b="1" dirty="0"/>
              <a:t> Oud Heverlee  2021:   levering pallet schoenen</a:t>
            </a:r>
          </a:p>
        </p:txBody>
      </p:sp>
      <p:grpSp>
        <p:nvGrpSpPr>
          <p:cNvPr id="7" name="Groep 6"/>
          <p:cNvGrpSpPr/>
          <p:nvPr/>
        </p:nvGrpSpPr>
        <p:grpSpPr>
          <a:xfrm>
            <a:off x="179512" y="228502"/>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Rechthoek 2"/>
          <p:cNvSpPr/>
          <p:nvPr/>
        </p:nvSpPr>
        <p:spPr>
          <a:xfrm>
            <a:off x="356723" y="4005064"/>
            <a:ext cx="6464119" cy="1477328"/>
          </a:xfrm>
          <a:prstGeom prst="rect">
            <a:avLst/>
          </a:prstGeom>
        </p:spPr>
        <p:txBody>
          <a:bodyPr wrap="square">
            <a:spAutoFit/>
          </a:bodyPr>
          <a:lstStyle/>
          <a:p>
            <a:r>
              <a:rPr lang="nl-BE" i="1" dirty="0"/>
              <a:t>Contextbegeleiding </a:t>
            </a:r>
          </a:p>
          <a:p>
            <a:r>
              <a:rPr lang="nl-BE" i="1" dirty="0"/>
              <a:t>Contextbegeleiding in functie van Autonoom Wonen </a:t>
            </a:r>
          </a:p>
          <a:p>
            <a:r>
              <a:rPr lang="nl-BE" i="1" dirty="0"/>
              <a:t>Kortdurend (Crisis)verblijf </a:t>
            </a:r>
          </a:p>
          <a:p>
            <a:r>
              <a:rPr lang="nl-BE" i="1" dirty="0"/>
              <a:t>Ondersteunende begeleiding </a:t>
            </a:r>
          </a:p>
          <a:p>
            <a:r>
              <a:rPr lang="nl-BE" i="1" dirty="0"/>
              <a:t>Crisisbegeleiding en Crisisinterventie </a:t>
            </a:r>
            <a:endParaRPr lang="nl-BE" i="1" dirty="0">
              <a:effectLst/>
            </a:endParaRP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1412776"/>
            <a:ext cx="714036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poren logo">
            <a:hlinkClick r:id="rId4" tooltip="Sporen Home"/>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9512" y="800985"/>
            <a:ext cx="3159734" cy="69227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7908" y="4201263"/>
            <a:ext cx="1153656" cy="1538208"/>
          </a:xfrm>
          <a:prstGeom prst="rect">
            <a:avLst/>
          </a:prstGeom>
        </p:spPr>
      </p:pic>
      <p:pic>
        <p:nvPicPr>
          <p:cNvPr id="4" name="Afbeelding 3"/>
          <p:cNvPicPr>
            <a:picLocks noChangeAspect="1"/>
          </p:cNvPicPr>
          <p:nvPr/>
        </p:nvPicPr>
        <p:blipFill rotWithShape="1">
          <a:blip r:embed="rId7" cstate="print">
            <a:extLst>
              <a:ext uri="{28A0092B-C50C-407E-A947-70E740481C1C}">
                <a14:useLocalDpi xmlns:a14="http://schemas.microsoft.com/office/drawing/2010/main" val="0"/>
              </a:ext>
            </a:extLst>
          </a:blip>
          <a:srcRect b="10241"/>
          <a:stretch/>
        </p:blipFill>
        <p:spPr>
          <a:xfrm>
            <a:off x="6084168" y="4201263"/>
            <a:ext cx="1296144" cy="1551198"/>
          </a:xfrm>
          <a:prstGeom prst="rect">
            <a:avLst/>
          </a:prstGeom>
        </p:spPr>
      </p:pic>
    </p:spTree>
    <p:extLst>
      <p:ext uri="{BB962C8B-B14F-4D97-AF65-F5344CB8AC3E}">
        <p14:creationId xmlns:p14="http://schemas.microsoft.com/office/powerpoint/2010/main" val="2213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7953"/>
          <a:stretch/>
        </p:blipFill>
        <p:spPr bwMode="auto">
          <a:xfrm>
            <a:off x="3268999" y="3621093"/>
            <a:ext cx="3561436" cy="254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692455"/>
            <a:ext cx="2448272" cy="56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79512" y="1328954"/>
            <a:ext cx="5760640" cy="923330"/>
          </a:xfrm>
          <a:prstGeom prst="rect">
            <a:avLst/>
          </a:prstGeom>
        </p:spPr>
        <p:txBody>
          <a:bodyPr wrap="square">
            <a:spAutoFit/>
          </a:bodyPr>
          <a:lstStyle/>
          <a:p>
            <a:r>
              <a:rPr lang="nl-BE" i="1" dirty="0">
                <a:latin typeface="Arial" panose="020B0604020202020204" pitchFamily="34" charset="0"/>
                <a:cs typeface="Arial" panose="020B0604020202020204" pitchFamily="34" charset="0"/>
              </a:rPr>
              <a:t>Ave Regina biedt zorg en ondersteuning aan jongeren en volwassenen met een mentale beperking en/of gedrags- en emotionele stoornissen.</a:t>
            </a:r>
          </a:p>
        </p:txBody>
      </p:sp>
      <p:sp>
        <p:nvSpPr>
          <p:cNvPr id="5" name="Rechthoek 4"/>
          <p:cNvSpPr/>
          <p:nvPr/>
        </p:nvSpPr>
        <p:spPr>
          <a:xfrm>
            <a:off x="3059832" y="804729"/>
            <a:ext cx="2295500" cy="338554"/>
          </a:xfrm>
          <a:prstGeom prst="rect">
            <a:avLst/>
          </a:prstGeom>
        </p:spPr>
        <p:txBody>
          <a:bodyPr wrap="none">
            <a:spAutoFit/>
          </a:bodyPr>
          <a:lstStyle/>
          <a:p>
            <a:r>
              <a:rPr lang="nl-BE" sz="1600" u="sng" dirty="0"/>
              <a:t>http://www.averegina.be</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0652" y="2208276"/>
            <a:ext cx="2952676" cy="16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descr="https://scontent.fbru1-1.fna.fbcdn.net/v/t1.15752-9/s2048x2048/43498497_1734408683353399_3233811585898119168_n.jpg?_nc_cat=103&amp;oh=cb9d308669c286a542250670e51b67bc&amp;oe=5C57224C"/>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1052736"/>
            <a:ext cx="2789873" cy="1400969"/>
          </a:xfrm>
          <a:prstGeom prst="rect">
            <a:avLst/>
          </a:prstGeom>
          <a:noFill/>
          <a:ln>
            <a:noFill/>
          </a:ln>
        </p:spPr>
      </p:pic>
      <p:pic>
        <p:nvPicPr>
          <p:cNvPr id="16" name="Afbeelding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1389" y="2372454"/>
            <a:ext cx="2987610" cy="2632546"/>
          </a:xfrm>
          <a:prstGeom prst="rect">
            <a:avLst/>
          </a:prstGeom>
        </p:spPr>
      </p:pic>
      <p:grpSp>
        <p:nvGrpSpPr>
          <p:cNvPr id="19" name="Groep 18"/>
          <p:cNvGrpSpPr/>
          <p:nvPr/>
        </p:nvGrpSpPr>
        <p:grpSpPr>
          <a:xfrm>
            <a:off x="83458" y="172072"/>
            <a:ext cx="8833115" cy="472151"/>
            <a:chOff x="179512" y="10361"/>
            <a:chExt cx="8761553" cy="528740"/>
          </a:xfrm>
        </p:grpSpPr>
        <p:pic>
          <p:nvPicPr>
            <p:cNvPr id="2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2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23" name="Rechte verbindingslijn 2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99"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7549"/>
          <a:stretch/>
        </p:blipFill>
        <p:spPr bwMode="auto">
          <a:xfrm>
            <a:off x="6084168" y="4406256"/>
            <a:ext cx="2777548" cy="225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p:cNvSpPr txBox="1"/>
          <p:nvPr/>
        </p:nvSpPr>
        <p:spPr>
          <a:xfrm>
            <a:off x="107255" y="5301208"/>
            <a:ext cx="4626972" cy="1477328"/>
          </a:xfrm>
          <a:prstGeom prst="rect">
            <a:avLst/>
          </a:prstGeom>
          <a:noFill/>
        </p:spPr>
        <p:txBody>
          <a:bodyPr wrap="none" rtlCol="0">
            <a:spAutoFit/>
          </a:bodyPr>
          <a:lstStyle/>
          <a:p>
            <a:r>
              <a:rPr lang="nl-BE" b="1" dirty="0"/>
              <a:t>Bijdragen </a:t>
            </a:r>
            <a:r>
              <a:rPr lang="nl-BE" b="1" dirty="0" err="1"/>
              <a:t>Kiwanis</a:t>
            </a:r>
            <a:r>
              <a:rPr lang="nl-BE" b="1" dirty="0"/>
              <a:t> Oud Heverlee :</a:t>
            </a:r>
          </a:p>
          <a:p>
            <a:r>
              <a:rPr lang="nl-BE" b="1" dirty="0"/>
              <a:t>2018:  	200 paar schoenen</a:t>
            </a:r>
          </a:p>
          <a:p>
            <a:r>
              <a:rPr lang="nl-BE" b="1" dirty="0"/>
              <a:t>2017 : 	50 slaapzakken</a:t>
            </a:r>
          </a:p>
          <a:p>
            <a:r>
              <a:rPr lang="nl-BE" b="1" dirty="0"/>
              <a:t>2017 : 	€2980 TV meubel leefgroep jongeren</a:t>
            </a:r>
          </a:p>
          <a:p>
            <a:r>
              <a:rPr lang="nl-BE" b="1" dirty="0"/>
              <a:t>2020 : 	€ 500 Frietfeest </a:t>
            </a:r>
          </a:p>
        </p:txBody>
      </p:sp>
    </p:spTree>
    <p:extLst>
      <p:ext uri="{BB962C8B-B14F-4D97-AF65-F5344CB8AC3E}">
        <p14:creationId xmlns:p14="http://schemas.microsoft.com/office/powerpoint/2010/main" val="369551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66622" y="787846"/>
            <a:ext cx="3439018" cy="584775"/>
          </a:xfrm>
          <a:prstGeom prst="rect">
            <a:avLst/>
          </a:prstGeom>
          <a:noFill/>
        </p:spPr>
        <p:txBody>
          <a:bodyPr wrap="none" rtlCol="0">
            <a:spAutoFit/>
          </a:bodyPr>
          <a:lstStyle/>
          <a:p>
            <a:r>
              <a:rPr lang="nl-BE" b="1" dirty="0">
                <a:latin typeface="Arial Black" panose="020B0A04020102020204" pitchFamily="34" charset="0"/>
              </a:rPr>
              <a:t>JEUGDVOORSTELLINGEN</a:t>
            </a:r>
          </a:p>
          <a:p>
            <a:pPr algn="ctr"/>
            <a:r>
              <a:rPr lang="nl-BE" sz="1400" b="1" dirty="0">
                <a:latin typeface="Arial Black" panose="020B0A04020102020204" pitchFamily="34" charset="0"/>
              </a:rPr>
              <a:t>De Borre - </a:t>
            </a:r>
            <a:r>
              <a:rPr lang="nl-BE" sz="1400" b="1" dirty="0" err="1">
                <a:latin typeface="Arial Black" panose="020B0A04020102020204" pitchFamily="34" charset="0"/>
              </a:rPr>
              <a:t>Kiwanis</a:t>
            </a:r>
            <a:r>
              <a:rPr lang="nl-BE" sz="1400" b="1" dirty="0">
                <a:latin typeface="Arial Black" panose="020B0A04020102020204" pitchFamily="34" charset="0"/>
              </a:rPr>
              <a:t> Oud-Heverlee</a:t>
            </a:r>
          </a:p>
        </p:txBody>
      </p:sp>
      <p:sp>
        <p:nvSpPr>
          <p:cNvPr id="6" name="Tekstvak 5"/>
          <p:cNvSpPr txBox="1"/>
          <p:nvPr/>
        </p:nvSpPr>
        <p:spPr>
          <a:xfrm>
            <a:off x="261096" y="1516434"/>
            <a:ext cx="4068451" cy="2585323"/>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In samenwerking met het Cultuur Centrum De Borre in Bierbeek geeft </a:t>
            </a:r>
            <a:r>
              <a:rPr lang="nl-BE" i="1" dirty="0" err="1">
                <a:latin typeface="Arial" panose="020B0604020202020204" pitchFamily="34" charset="0"/>
                <a:cs typeface="Arial" panose="020B0604020202020204" pitchFamily="34" charset="0"/>
              </a:rPr>
              <a:t>Kiwanis</a:t>
            </a:r>
            <a:r>
              <a:rPr lang="nl-BE" i="1" dirty="0">
                <a:latin typeface="Arial" panose="020B0604020202020204" pitchFamily="34" charset="0"/>
                <a:cs typeface="Arial" panose="020B0604020202020204" pitchFamily="34" charset="0"/>
              </a:rPr>
              <a:t> Oud Heverlee jongeren uit opvangcentra als Ave Regina, Woudlucht, .. de gelegenheid om een jeugdvoorstelling uit de programmatie van De Borre bij te wonen.</a:t>
            </a:r>
          </a:p>
          <a:p>
            <a:endParaRPr lang="nl-BE" i="1" dirty="0">
              <a:latin typeface="Arial" panose="020B0604020202020204" pitchFamily="34" charset="0"/>
              <a:cs typeface="Arial" panose="020B0604020202020204" pitchFamily="34" charset="0"/>
            </a:endParaRPr>
          </a:p>
          <a:p>
            <a:r>
              <a:rPr lang="nl-BE" i="1" dirty="0">
                <a:latin typeface="Arial" panose="020B0604020202020204" pitchFamily="34" charset="0"/>
                <a:cs typeface="Arial" panose="020B0604020202020204" pitchFamily="34" charset="0"/>
              </a:rPr>
              <a:t>Na afloop is er tijd voor een drankje.   </a:t>
            </a:r>
          </a:p>
        </p:txBody>
      </p:sp>
      <p:sp>
        <p:nvSpPr>
          <p:cNvPr id="7" name="Tekstvak 6"/>
          <p:cNvSpPr txBox="1"/>
          <p:nvPr/>
        </p:nvSpPr>
        <p:spPr>
          <a:xfrm>
            <a:off x="260796" y="5918298"/>
            <a:ext cx="3354893" cy="646331"/>
          </a:xfrm>
          <a:prstGeom prst="rect">
            <a:avLst/>
          </a:prstGeom>
          <a:noFill/>
        </p:spPr>
        <p:txBody>
          <a:bodyPr wrap="none" rtlCol="0">
            <a:spAutoFit/>
          </a:bodyPr>
          <a:lstStyle/>
          <a:p>
            <a:r>
              <a:rPr lang="nl-BE" b="1" dirty="0"/>
              <a:t>Bijdragen </a:t>
            </a:r>
            <a:r>
              <a:rPr lang="nl-BE" b="1" dirty="0" err="1"/>
              <a:t>Kiwanis</a:t>
            </a:r>
            <a:r>
              <a:rPr lang="nl-BE" b="1" dirty="0"/>
              <a:t> Oud Heverlee :</a:t>
            </a:r>
          </a:p>
          <a:p>
            <a:r>
              <a:rPr lang="nl-BE" b="1" dirty="0"/>
              <a:t>gemiddelde kostprijs : €200</a:t>
            </a:r>
          </a:p>
        </p:txBody>
      </p:sp>
      <p:sp>
        <p:nvSpPr>
          <p:cNvPr id="10" name="Rechthoek 9">
            <a:hlinkClick r:id="rId2"/>
          </p:cNvPr>
          <p:cNvSpPr/>
          <p:nvPr/>
        </p:nvSpPr>
        <p:spPr>
          <a:xfrm>
            <a:off x="3177067" y="447222"/>
            <a:ext cx="2789866" cy="307777"/>
          </a:xfrm>
          <a:prstGeom prst="rect">
            <a:avLst/>
          </a:prstGeom>
        </p:spPr>
        <p:txBody>
          <a:bodyPr wrap="none">
            <a:spAutoFit/>
          </a:bodyPr>
          <a:lstStyle/>
          <a:p>
            <a:r>
              <a:rPr lang="nl-BE" sz="1400" u="sng" dirty="0"/>
              <a:t>http://www.kiwanisoudheverlee.be</a:t>
            </a:r>
          </a:p>
        </p:txBody>
      </p:sp>
      <p:grpSp>
        <p:nvGrpSpPr>
          <p:cNvPr id="8" name="Groep 7"/>
          <p:cNvGrpSpPr/>
          <p:nvPr/>
        </p:nvGrpSpPr>
        <p:grpSpPr>
          <a:xfrm>
            <a:off x="179512" y="10361"/>
            <a:ext cx="8761553" cy="528740"/>
            <a:chOff x="179512" y="10361"/>
            <a:chExt cx="8761553" cy="528740"/>
          </a:xfrm>
        </p:grpSpPr>
        <p:pic>
          <p:nvPicPr>
            <p:cNvPr id="9"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8434" name="Picture 2" descr="https://www.ccdeborre.be/upload/1/event/header/cc_20190202_sprookjes_enzo_wit_margotdegrou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2537" y="787846"/>
            <a:ext cx="3862003" cy="1351701"/>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2537" y="5240460"/>
            <a:ext cx="3876176" cy="132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descr="https://www.ccdeborre.be/upload/1/event/header/cc_voorstelling_20190316_feikes_huis_tik_tak_slaap_saris_denengelsma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2537" y="2257416"/>
            <a:ext cx="3876176" cy="1373113"/>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https://www.ccdeborre.be/upload/1/event/header/cc_voorstelling_20190323_sprookjes_enzo_incontri2rudischuerewegen_8_002_.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72537" y="3748398"/>
            <a:ext cx="3862003" cy="1374193"/>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06589" y="4385876"/>
            <a:ext cx="2029216" cy="129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61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sheerenloo.nl/documents/10417/23403/Snoezel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240" y="2708920"/>
            <a:ext cx="4215204"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71380" y="732056"/>
            <a:ext cx="5114413" cy="369332"/>
          </a:xfrm>
          <a:prstGeom prst="rect">
            <a:avLst/>
          </a:prstGeom>
          <a:noFill/>
        </p:spPr>
        <p:txBody>
          <a:bodyPr wrap="none" rtlCol="0">
            <a:spAutoFit/>
          </a:bodyPr>
          <a:lstStyle/>
          <a:p>
            <a:r>
              <a:rPr lang="nl-BE" b="1" dirty="0">
                <a:latin typeface="Arial Black" panose="020B0A04020102020204" pitchFamily="34" charset="0"/>
              </a:rPr>
              <a:t>Bijzonder Onderwijs Ter Bank Heverlee</a:t>
            </a:r>
          </a:p>
        </p:txBody>
      </p:sp>
      <p:sp>
        <p:nvSpPr>
          <p:cNvPr id="4" name="Rechthoek 3"/>
          <p:cNvSpPr/>
          <p:nvPr/>
        </p:nvSpPr>
        <p:spPr>
          <a:xfrm>
            <a:off x="6231710" y="730029"/>
            <a:ext cx="2571281" cy="338554"/>
          </a:xfrm>
          <a:prstGeom prst="rect">
            <a:avLst/>
          </a:prstGeom>
        </p:spPr>
        <p:txBody>
          <a:bodyPr wrap="none">
            <a:spAutoFit/>
          </a:bodyPr>
          <a:lstStyle/>
          <a:p>
            <a:r>
              <a:rPr lang="nl-BE" sz="1600" u="sng" dirty="0"/>
              <a:t>https://www.bo-terbank.be/</a:t>
            </a:r>
          </a:p>
        </p:txBody>
      </p:sp>
      <p:sp>
        <p:nvSpPr>
          <p:cNvPr id="5" name="Tekstvak 4"/>
          <p:cNvSpPr txBox="1"/>
          <p:nvPr/>
        </p:nvSpPr>
        <p:spPr>
          <a:xfrm>
            <a:off x="251520" y="1268760"/>
            <a:ext cx="8568952" cy="1200329"/>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De school voor bijzonder onderwijs Ter Bank  geeft aangepast onderricht aan minder valide kinderen uit de regio. Ze trachten de </a:t>
            </a:r>
            <a:r>
              <a:rPr lang="nl-BE" i="1" dirty="0" err="1">
                <a:latin typeface="Arial" panose="020B0604020202020204" pitchFamily="34" charset="0"/>
                <a:cs typeface="Arial" panose="020B0604020202020204" pitchFamily="34" charset="0"/>
              </a:rPr>
              <a:t>accomodaties</a:t>
            </a:r>
            <a:r>
              <a:rPr lang="nl-BE" i="1" dirty="0">
                <a:latin typeface="Arial" panose="020B0604020202020204" pitchFamily="34" charset="0"/>
                <a:cs typeface="Arial" panose="020B0604020202020204" pitchFamily="34" charset="0"/>
              </a:rPr>
              <a:t> voor de kinderen zo aantrekkelijk mogelijk te maken. In 2011 hebben ze een lokaal ingericht als </a:t>
            </a:r>
            <a:r>
              <a:rPr lang="nl-BE" i="1" dirty="0" err="1">
                <a:latin typeface="Arial" panose="020B0604020202020204" pitchFamily="34" charset="0"/>
                <a:cs typeface="Arial" panose="020B0604020202020204" pitchFamily="34" charset="0"/>
              </a:rPr>
              <a:t>Snoezelruimte</a:t>
            </a:r>
            <a:r>
              <a:rPr lang="nl-BE" i="1" dirty="0">
                <a:latin typeface="Arial" panose="020B0604020202020204" pitchFamily="34" charset="0"/>
                <a:cs typeface="Arial" panose="020B0604020202020204" pitchFamily="34" charset="0"/>
              </a:rPr>
              <a:t>; Voor de kinderen betekent dit een moment van zalig ontspannen.</a:t>
            </a:r>
          </a:p>
        </p:txBody>
      </p:sp>
      <p:sp>
        <p:nvSpPr>
          <p:cNvPr id="6" name="Tekstvak 5"/>
          <p:cNvSpPr txBox="1"/>
          <p:nvPr/>
        </p:nvSpPr>
        <p:spPr>
          <a:xfrm>
            <a:off x="324241" y="5051921"/>
            <a:ext cx="7681718" cy="923330"/>
          </a:xfrm>
          <a:prstGeom prst="rect">
            <a:avLst/>
          </a:prstGeom>
          <a:noFill/>
        </p:spPr>
        <p:txBody>
          <a:bodyPr wrap="none" rtlCol="0">
            <a:spAutoFit/>
          </a:bodyPr>
          <a:lstStyle/>
          <a:p>
            <a:r>
              <a:rPr lang="nl-BE" b="1" dirty="0"/>
              <a:t>Bijdrage </a:t>
            </a:r>
            <a:r>
              <a:rPr lang="nl-BE" b="1" dirty="0" err="1"/>
              <a:t>Kiwanis</a:t>
            </a:r>
            <a:r>
              <a:rPr lang="nl-BE" b="1" dirty="0"/>
              <a:t> Oud Heverlee in  2009 :   €  500  voor didactisch lesmateriaal</a:t>
            </a:r>
          </a:p>
          <a:p>
            <a:r>
              <a:rPr lang="nl-BE" b="1" dirty="0"/>
              <a:t>Bijdrage </a:t>
            </a:r>
            <a:r>
              <a:rPr lang="nl-BE" b="1" dirty="0" err="1"/>
              <a:t>Kiwanis</a:t>
            </a:r>
            <a:r>
              <a:rPr lang="nl-BE" b="1" dirty="0"/>
              <a:t> Oud Heverlee in  2011 :   €2000  voor inrichting </a:t>
            </a:r>
            <a:r>
              <a:rPr lang="nl-BE" b="1" dirty="0" err="1"/>
              <a:t>snoezelruimte</a:t>
            </a:r>
            <a:endParaRPr lang="nl-BE" b="1" dirty="0"/>
          </a:p>
          <a:p>
            <a:r>
              <a:rPr lang="nl-BE" b="1" dirty="0"/>
              <a:t>Bijdrage </a:t>
            </a:r>
            <a:r>
              <a:rPr lang="nl-BE" b="1" dirty="0" err="1"/>
              <a:t>Kiwanis</a:t>
            </a:r>
            <a:r>
              <a:rPr lang="nl-BE" b="1" dirty="0"/>
              <a:t> Oud Heverlee in  2020 :   €5000 voor diverse opvangprojecten</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022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66622" y="787846"/>
            <a:ext cx="2873735" cy="584775"/>
          </a:xfrm>
          <a:prstGeom prst="rect">
            <a:avLst/>
          </a:prstGeom>
          <a:noFill/>
        </p:spPr>
        <p:txBody>
          <a:bodyPr wrap="none" rtlCol="0">
            <a:spAutoFit/>
          </a:bodyPr>
          <a:lstStyle/>
          <a:p>
            <a:r>
              <a:rPr lang="nl-BE" b="1" dirty="0">
                <a:latin typeface="Arial Black" panose="020B0A04020102020204" pitchFamily="34" charset="0"/>
              </a:rPr>
              <a:t>SINTERKLAASSHOW </a:t>
            </a:r>
          </a:p>
          <a:p>
            <a:pPr algn="ctr"/>
            <a:r>
              <a:rPr lang="nl-BE" sz="1400" b="1" dirty="0" err="1">
                <a:latin typeface="Arial Black" panose="020B0A04020102020204" pitchFamily="34" charset="0"/>
              </a:rPr>
              <a:t>Kiwanis</a:t>
            </a:r>
            <a:r>
              <a:rPr lang="nl-BE" sz="1400" b="1" dirty="0">
                <a:latin typeface="Arial Black" panose="020B0A04020102020204" pitchFamily="34" charset="0"/>
              </a:rPr>
              <a:t> Oud-Heverlee</a:t>
            </a:r>
          </a:p>
        </p:txBody>
      </p:sp>
      <p:sp>
        <p:nvSpPr>
          <p:cNvPr id="6" name="Tekstvak 5"/>
          <p:cNvSpPr txBox="1"/>
          <p:nvPr/>
        </p:nvSpPr>
        <p:spPr>
          <a:xfrm>
            <a:off x="261096" y="1516434"/>
            <a:ext cx="4068451" cy="4247317"/>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Sinds 2008 organiseert </a:t>
            </a:r>
            <a:r>
              <a:rPr lang="nl-BE" i="1" dirty="0" err="1">
                <a:latin typeface="Arial" panose="020B0604020202020204" pitchFamily="34" charset="0"/>
                <a:cs typeface="Arial" panose="020B0604020202020204" pitchFamily="34" charset="0"/>
              </a:rPr>
              <a:t>Kiwanis</a:t>
            </a:r>
            <a:r>
              <a:rPr lang="nl-BE" i="1" dirty="0">
                <a:latin typeface="Arial" panose="020B0604020202020204" pitchFamily="34" charset="0"/>
                <a:cs typeface="Arial" panose="020B0604020202020204" pitchFamily="34" charset="0"/>
              </a:rPr>
              <a:t> Oud-Heverlee op de zondag voor sinterklaas een heuse SINTERKLAASSHOW.</a:t>
            </a:r>
          </a:p>
          <a:p>
            <a:r>
              <a:rPr lang="nl-BE" i="1" dirty="0">
                <a:latin typeface="Arial" panose="020B0604020202020204" pitchFamily="34" charset="0"/>
                <a:cs typeface="Arial" panose="020B0604020202020204" pitchFamily="34" charset="0"/>
              </a:rPr>
              <a:t>De kinderen kunnen zich uitleven op het springkasteel, de avonturen van Tom &amp; Jerry of Roadrunner .., kleuren, </a:t>
            </a:r>
            <a:r>
              <a:rPr lang="nl-BE" i="1" dirty="0" err="1">
                <a:latin typeface="Arial" panose="020B0604020202020204" pitchFamily="34" charset="0"/>
                <a:cs typeface="Arial" panose="020B0604020202020204" pitchFamily="34" charset="0"/>
              </a:rPr>
              <a:t>balonnen</a:t>
            </a:r>
            <a:r>
              <a:rPr lang="nl-BE" i="1" dirty="0">
                <a:latin typeface="Arial" panose="020B0604020202020204" pitchFamily="34" charset="0"/>
                <a:cs typeface="Arial" panose="020B0604020202020204" pitchFamily="34" charset="0"/>
              </a:rPr>
              <a:t> blazen , schminken, …</a:t>
            </a:r>
          </a:p>
          <a:p>
            <a:r>
              <a:rPr lang="nl-BE" i="1" dirty="0">
                <a:latin typeface="Arial" panose="020B0604020202020204" pitchFamily="34" charset="0"/>
                <a:cs typeface="Arial" panose="020B0604020202020204" pitchFamily="34" charset="0"/>
              </a:rPr>
              <a:t>Wie wenst kan al wat vroeger komen en genieten van een </a:t>
            </a:r>
            <a:r>
              <a:rPr lang="nl-BE" i="1" dirty="0" err="1">
                <a:latin typeface="Arial" panose="020B0604020202020204" pitchFamily="34" charset="0"/>
                <a:cs typeface="Arial" panose="020B0604020202020204" pitchFamily="34" charset="0"/>
              </a:rPr>
              <a:t>rijkgevuld</a:t>
            </a:r>
            <a:r>
              <a:rPr lang="nl-BE" i="1" dirty="0">
                <a:latin typeface="Arial" panose="020B0604020202020204" pitchFamily="34" charset="0"/>
                <a:cs typeface="Arial" panose="020B0604020202020204" pitchFamily="34" charset="0"/>
              </a:rPr>
              <a:t> ontbijt.</a:t>
            </a:r>
          </a:p>
          <a:p>
            <a:r>
              <a:rPr lang="nl-BE" i="1" dirty="0">
                <a:latin typeface="Arial" panose="020B0604020202020204" pitchFamily="34" charset="0"/>
                <a:cs typeface="Arial" panose="020B0604020202020204" pitchFamily="34" charset="0"/>
              </a:rPr>
              <a:t>De animatie van de muzikale Piet en het intrede van de Sint kent veel bijval. De voormiddag eindigt met een handje en een pakje van de sint en mooie foto als herinnering.  </a:t>
            </a:r>
          </a:p>
        </p:txBody>
      </p:sp>
      <p:sp>
        <p:nvSpPr>
          <p:cNvPr id="7" name="Tekstvak 6"/>
          <p:cNvSpPr txBox="1"/>
          <p:nvPr/>
        </p:nvSpPr>
        <p:spPr>
          <a:xfrm>
            <a:off x="260796" y="5918298"/>
            <a:ext cx="3354893" cy="646331"/>
          </a:xfrm>
          <a:prstGeom prst="rect">
            <a:avLst/>
          </a:prstGeom>
          <a:noFill/>
        </p:spPr>
        <p:txBody>
          <a:bodyPr wrap="none" rtlCol="0">
            <a:spAutoFit/>
          </a:bodyPr>
          <a:lstStyle/>
          <a:p>
            <a:r>
              <a:rPr lang="nl-BE" b="1" dirty="0"/>
              <a:t>Bijdragen </a:t>
            </a:r>
            <a:r>
              <a:rPr lang="nl-BE" b="1" dirty="0" err="1"/>
              <a:t>Kiwanis</a:t>
            </a:r>
            <a:r>
              <a:rPr lang="nl-BE" b="1" dirty="0"/>
              <a:t> Oud Heverlee :</a:t>
            </a:r>
          </a:p>
          <a:p>
            <a:r>
              <a:rPr lang="nl-BE" b="1" dirty="0"/>
              <a:t>gemiddelde kostprijs : €1000 </a:t>
            </a:r>
          </a:p>
        </p:txBody>
      </p:sp>
      <p:sp>
        <p:nvSpPr>
          <p:cNvPr id="10" name="Rechthoek 9">
            <a:hlinkClick r:id="rId2"/>
          </p:cNvPr>
          <p:cNvSpPr/>
          <p:nvPr/>
        </p:nvSpPr>
        <p:spPr>
          <a:xfrm>
            <a:off x="3177067" y="447222"/>
            <a:ext cx="2789866" cy="307777"/>
          </a:xfrm>
          <a:prstGeom prst="rect">
            <a:avLst/>
          </a:prstGeom>
        </p:spPr>
        <p:txBody>
          <a:bodyPr wrap="none">
            <a:spAutoFit/>
          </a:bodyPr>
          <a:lstStyle/>
          <a:p>
            <a:r>
              <a:rPr lang="nl-BE" sz="1400" u="sng" dirty="0"/>
              <a:t>http://www.kiwanisoudheverlee.be</a:t>
            </a:r>
          </a:p>
        </p:txBody>
      </p:sp>
      <p:pic>
        <p:nvPicPr>
          <p:cNvPr id="2049" name="Picture 1" descr="C:\Users\Walter\Dropbox\Kiwanis\Sinterklaas20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4048" y="856121"/>
            <a:ext cx="3759526" cy="541598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p:cNvGrpSpPr/>
          <p:nvPr/>
        </p:nvGrpSpPr>
        <p:grpSpPr>
          <a:xfrm>
            <a:off x="179512" y="10361"/>
            <a:ext cx="8761553" cy="528740"/>
            <a:chOff x="179512" y="10361"/>
            <a:chExt cx="8761553" cy="528740"/>
          </a:xfrm>
        </p:grpSpPr>
        <p:pic>
          <p:nvPicPr>
            <p:cNvPr id="9"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descr="C:\Users\Walter\Pictures\Kiwanis\2023 Kiwanis\EDRV80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8649" y="4800361"/>
            <a:ext cx="3202176" cy="192677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1008" y="5142057"/>
            <a:ext cx="2069976" cy="1552482"/>
          </a:xfrm>
          <a:prstGeom prst="rect">
            <a:avLst/>
          </a:prstGeom>
        </p:spPr>
      </p:pic>
    </p:spTree>
    <p:extLst>
      <p:ext uri="{BB962C8B-B14F-4D97-AF65-F5344CB8AC3E}">
        <p14:creationId xmlns:p14="http://schemas.microsoft.com/office/powerpoint/2010/main" val="875009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91481" y="672063"/>
            <a:ext cx="6150595" cy="369332"/>
          </a:xfrm>
          <a:prstGeom prst="rect">
            <a:avLst/>
          </a:prstGeom>
          <a:noFill/>
        </p:spPr>
        <p:txBody>
          <a:bodyPr wrap="none" rtlCol="0">
            <a:spAutoFit/>
          </a:bodyPr>
          <a:lstStyle/>
          <a:p>
            <a:r>
              <a:rPr lang="nl-BE" b="1" dirty="0">
                <a:latin typeface="Arial Black" panose="020B0A04020102020204" pitchFamily="34" charset="0"/>
              </a:rPr>
              <a:t>LEVENSLOOP LEUVEN   Stichting tegen kanker</a:t>
            </a:r>
          </a:p>
        </p:txBody>
      </p:sp>
      <p:sp>
        <p:nvSpPr>
          <p:cNvPr id="8" name="Tekstvak 7"/>
          <p:cNvSpPr txBox="1"/>
          <p:nvPr/>
        </p:nvSpPr>
        <p:spPr>
          <a:xfrm>
            <a:off x="492092" y="4734715"/>
            <a:ext cx="2798778" cy="2031325"/>
          </a:xfrm>
          <a:prstGeom prst="rect">
            <a:avLst/>
          </a:prstGeom>
          <a:noFill/>
        </p:spPr>
        <p:txBody>
          <a:bodyPr wrap="none" rtlCol="0">
            <a:spAutoFit/>
          </a:bodyPr>
          <a:lstStyle/>
          <a:p>
            <a:pPr algn="ctr"/>
            <a:r>
              <a:rPr lang="nl-BE" b="1" dirty="0"/>
              <a:t>Bijdragen </a:t>
            </a:r>
            <a:r>
              <a:rPr lang="nl-BE" b="1" dirty="0" err="1"/>
              <a:t>InterServiceClubs</a:t>
            </a:r>
            <a:endParaRPr lang="nl-BE" b="1" dirty="0"/>
          </a:p>
          <a:p>
            <a:pPr algn="ctr"/>
            <a:r>
              <a:rPr lang="nl-BE" b="1" dirty="0"/>
              <a:t>2014	€2138</a:t>
            </a:r>
          </a:p>
          <a:p>
            <a:pPr algn="ctr"/>
            <a:r>
              <a:rPr lang="nl-BE" b="1" dirty="0"/>
              <a:t>2015	€4524</a:t>
            </a:r>
          </a:p>
          <a:p>
            <a:pPr algn="ctr"/>
            <a:r>
              <a:rPr lang="nl-BE" b="1" dirty="0"/>
              <a:t>2016	€6805</a:t>
            </a:r>
          </a:p>
          <a:p>
            <a:pPr algn="ctr"/>
            <a:r>
              <a:rPr lang="nl-BE" b="1" dirty="0"/>
              <a:t>2017	€8070</a:t>
            </a:r>
          </a:p>
          <a:p>
            <a:pPr marL="342900" indent="-342900" algn="ctr">
              <a:buAutoNum type="arabicPlain" startAt="2018"/>
            </a:pPr>
            <a:r>
              <a:rPr lang="nl-BE" b="1" dirty="0"/>
              <a:t>         €7457</a:t>
            </a:r>
          </a:p>
          <a:p>
            <a:pPr marL="342900" indent="-342900" algn="ctr">
              <a:buAutoNum type="arabicPlain" startAt="2018"/>
            </a:pPr>
            <a:r>
              <a:rPr lang="nl-BE" b="1" dirty="0"/>
              <a:t>         €9870</a:t>
            </a:r>
          </a:p>
        </p:txBody>
      </p:sp>
      <p:sp>
        <p:nvSpPr>
          <p:cNvPr id="10" name="Tekstvak 9"/>
          <p:cNvSpPr txBox="1"/>
          <p:nvPr/>
        </p:nvSpPr>
        <p:spPr>
          <a:xfrm>
            <a:off x="223749" y="1674674"/>
            <a:ext cx="8308070" cy="1754326"/>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Op initiatief van de stichting tegen kanker worden in vele </a:t>
            </a:r>
            <a:r>
              <a:rPr lang="nl-BE" i="1" dirty="0" err="1">
                <a:latin typeface="Arial" panose="020B0604020202020204" pitchFamily="34" charset="0"/>
                <a:cs typeface="Arial" panose="020B0604020202020204" pitchFamily="34" charset="0"/>
              </a:rPr>
              <a:t>vlaamse</a:t>
            </a:r>
            <a:r>
              <a:rPr lang="nl-BE" i="1" dirty="0">
                <a:latin typeface="Arial" panose="020B0604020202020204" pitchFamily="34" charset="0"/>
                <a:cs typeface="Arial" panose="020B0604020202020204" pitchFamily="34" charset="0"/>
              </a:rPr>
              <a:t> steden jaarlijks een 24-urenloop georganiseerd om stil te staan bij het leed van de kankerpatiënten.</a:t>
            </a:r>
          </a:p>
          <a:p>
            <a:r>
              <a:rPr lang="nl-BE" i="1" dirty="0">
                <a:latin typeface="Arial" panose="020B0604020202020204" pitchFamily="34" charset="0"/>
                <a:cs typeface="Arial" panose="020B0604020202020204" pitchFamily="34" charset="0"/>
              </a:rPr>
              <a:t>Sinds 2014 neemt </a:t>
            </a:r>
            <a:r>
              <a:rPr lang="nl-BE" i="1" dirty="0" err="1">
                <a:latin typeface="Arial" panose="020B0604020202020204" pitchFamily="34" charset="0"/>
                <a:cs typeface="Arial" panose="020B0604020202020204" pitchFamily="34" charset="0"/>
              </a:rPr>
              <a:t>Kiwanis</a:t>
            </a:r>
            <a:r>
              <a:rPr lang="nl-BE" i="1" dirty="0">
                <a:latin typeface="Arial" panose="020B0604020202020204" pitchFamily="34" charset="0"/>
                <a:cs typeface="Arial" panose="020B0604020202020204" pitchFamily="34" charset="0"/>
              </a:rPr>
              <a:t> Oud-Heverlee samen met een tiental ander </a:t>
            </a:r>
            <a:r>
              <a:rPr lang="nl-BE" i="1" dirty="0" err="1">
                <a:latin typeface="Arial" panose="020B0604020202020204" pitchFamily="34" charset="0"/>
                <a:cs typeface="Arial" panose="020B0604020202020204" pitchFamily="34" charset="0"/>
              </a:rPr>
              <a:t>leuvense</a:t>
            </a:r>
            <a:r>
              <a:rPr lang="nl-BE" i="1" dirty="0">
                <a:latin typeface="Arial" panose="020B0604020202020204" pitchFamily="34" charset="0"/>
                <a:cs typeface="Arial" panose="020B0604020202020204" pitchFamily="34" charset="0"/>
              </a:rPr>
              <a:t> serviceclubs deel aan het event Levensloop Leuven met het team </a:t>
            </a:r>
            <a:r>
              <a:rPr lang="nl-BE" i="1" dirty="0" err="1">
                <a:latin typeface="Arial" panose="020B0604020202020204" pitchFamily="34" charset="0"/>
                <a:cs typeface="Arial" panose="020B0604020202020204" pitchFamily="34" charset="0"/>
              </a:rPr>
              <a:t>InterServiceClubs</a:t>
            </a:r>
            <a:r>
              <a:rPr lang="nl-BE" i="1" dirty="0">
                <a:latin typeface="Arial" panose="020B0604020202020204" pitchFamily="34" charset="0"/>
                <a:cs typeface="Arial" panose="020B0604020202020204" pitchFamily="34" charset="0"/>
              </a:rPr>
              <a:t>.</a:t>
            </a:r>
          </a:p>
        </p:txBody>
      </p:sp>
      <p:sp>
        <p:nvSpPr>
          <p:cNvPr id="3" name="Rechthoek 2"/>
          <p:cNvSpPr/>
          <p:nvPr/>
        </p:nvSpPr>
        <p:spPr>
          <a:xfrm>
            <a:off x="5032320" y="1077264"/>
            <a:ext cx="3736373" cy="307777"/>
          </a:xfrm>
          <a:prstGeom prst="rect">
            <a:avLst/>
          </a:prstGeom>
        </p:spPr>
        <p:txBody>
          <a:bodyPr wrap="square">
            <a:spAutoFit/>
          </a:bodyPr>
          <a:lstStyle/>
          <a:p>
            <a:r>
              <a:rPr lang="nl-BE" sz="1400" u="sng" dirty="0">
                <a:hlinkClick r:id="rId2"/>
              </a:rPr>
              <a:t>https://www.levensloop.be/relays/leuven-2018</a:t>
            </a:r>
            <a:endParaRPr lang="nl-BE" sz="1400" u="sng" dirty="0"/>
          </a:p>
        </p:txBody>
      </p:sp>
      <p:pic>
        <p:nvPicPr>
          <p:cNvPr id="7169" name="Picture 1" descr="C:\Users\Walter\AppData\Local\Microsoft\Windows\Temporary Internet Files\Content.Outlook\BYLWSW39\IMG_858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7944" y="3429000"/>
            <a:ext cx="4628646" cy="303943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05377" y="3433068"/>
            <a:ext cx="3680257" cy="1200329"/>
          </a:xfrm>
          <a:prstGeom prst="rect">
            <a:avLst/>
          </a:prstGeom>
        </p:spPr>
        <p:txBody>
          <a:bodyPr wrap="square">
            <a:spAutoFit/>
          </a:bodyPr>
          <a:lstStyle/>
          <a:p>
            <a:pPr lvl="0"/>
            <a:r>
              <a:rPr lang="nl-BE" i="1" dirty="0">
                <a:solidFill>
                  <a:prstClr val="black"/>
                </a:solidFill>
                <a:latin typeface="Arial" panose="020B0604020202020204" pitchFamily="34" charset="0"/>
                <a:cs typeface="Arial" panose="020B0604020202020204" pitchFamily="34" charset="0"/>
              </a:rPr>
              <a:t>Elk team tracht een zo hoog mogelijke opbrengst te genereren door het organiseren van verschillende activiteiten. </a:t>
            </a:r>
          </a:p>
        </p:txBody>
      </p:sp>
      <p:grpSp>
        <p:nvGrpSpPr>
          <p:cNvPr id="9" name="Groep 8"/>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2291" name="Picture 3" descr="Hom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9644" y="660513"/>
            <a:ext cx="108585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85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5770368"/>
            <a:ext cx="7190366" cy="369332"/>
          </a:xfrm>
          <a:prstGeom prst="rect">
            <a:avLst/>
          </a:prstGeom>
          <a:noFill/>
        </p:spPr>
        <p:txBody>
          <a:bodyPr wrap="none" rtlCol="0">
            <a:spAutoFit/>
          </a:bodyPr>
          <a:lstStyle/>
          <a:p>
            <a:r>
              <a:rPr lang="nl-BE" b="1" dirty="0"/>
              <a:t>Bijdrage </a:t>
            </a:r>
            <a:r>
              <a:rPr lang="nl-BE" b="1" dirty="0" err="1"/>
              <a:t>Kiwanis</a:t>
            </a:r>
            <a:r>
              <a:rPr lang="nl-BE" b="1" dirty="0"/>
              <a:t> Oud Heverlee  2019   €5000  voor ondersteuning werking</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20" y="764704"/>
            <a:ext cx="8882545" cy="39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3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descr="logo_Campus_Woudlucht_RG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764704"/>
            <a:ext cx="4076700"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382845" y="2112717"/>
            <a:ext cx="8221601" cy="923330"/>
          </a:xfrm>
          <a:prstGeom prst="rect">
            <a:avLst/>
          </a:prstGeom>
        </p:spPr>
        <p:txBody>
          <a:bodyPr wrap="square">
            <a:spAutoFit/>
          </a:bodyPr>
          <a:lstStyle/>
          <a:p>
            <a:r>
              <a:rPr lang="nl-BE" i="1" dirty="0"/>
              <a:t>Campus Woudlucht is gelegen in Heverlee, een deelgemeente van Leuven. Wij zijn een campus waar je een school voor buitengewoon basisonderwijs, buitengewoon secundair onderwijs, een internaat en een ondersteuningsnetwerk kan vinden.</a:t>
            </a: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43036" y="5141328"/>
            <a:ext cx="2061410" cy="141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6016" y="3023293"/>
            <a:ext cx="8098430" cy="18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p:cNvSpPr txBox="1"/>
          <p:nvPr/>
        </p:nvSpPr>
        <p:spPr>
          <a:xfrm>
            <a:off x="683567" y="5459898"/>
            <a:ext cx="3924216" cy="1200329"/>
          </a:xfrm>
          <a:prstGeom prst="rect">
            <a:avLst/>
          </a:prstGeom>
          <a:noFill/>
        </p:spPr>
        <p:txBody>
          <a:bodyPr wrap="none" rtlCol="0">
            <a:spAutoFit/>
          </a:bodyPr>
          <a:lstStyle/>
          <a:p>
            <a:r>
              <a:rPr lang="nl-BE" b="1" dirty="0"/>
              <a:t>Bijdrage </a:t>
            </a:r>
            <a:r>
              <a:rPr lang="nl-BE" b="1" dirty="0" err="1"/>
              <a:t>Kiwanis</a:t>
            </a:r>
            <a:r>
              <a:rPr lang="nl-BE" b="1" dirty="0"/>
              <a:t> Oud Heverlee   </a:t>
            </a:r>
          </a:p>
          <a:p>
            <a:r>
              <a:rPr lang="nl-BE" b="1" dirty="0"/>
              <a:t>2007 :  €  300 speelplaatsvoorzieningen</a:t>
            </a:r>
          </a:p>
          <a:p>
            <a:r>
              <a:rPr lang="nl-BE" b="1" dirty="0"/>
              <a:t>2011 :  €  735 cursussponsoring</a:t>
            </a:r>
          </a:p>
          <a:p>
            <a:r>
              <a:rPr lang="nl-BE" b="1" dirty="0"/>
              <a:t>2018 :  € 1000 aankoop lesmaterialen</a:t>
            </a:r>
          </a:p>
        </p:txBody>
      </p:sp>
    </p:spTree>
    <p:extLst>
      <p:ext uri="{BB962C8B-B14F-4D97-AF65-F5344CB8AC3E}">
        <p14:creationId xmlns:p14="http://schemas.microsoft.com/office/powerpoint/2010/main" val="88847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269179" y="5851430"/>
            <a:ext cx="5724644" cy="646331"/>
          </a:xfrm>
          <a:prstGeom prst="rect">
            <a:avLst/>
          </a:prstGeom>
          <a:noFill/>
        </p:spPr>
        <p:txBody>
          <a:bodyPr wrap="none" rtlCol="0">
            <a:spAutoFit/>
          </a:bodyPr>
          <a:lstStyle/>
          <a:p>
            <a:r>
              <a:rPr lang="nl-BE" b="1" dirty="0"/>
              <a:t>Bijdrage </a:t>
            </a:r>
            <a:r>
              <a:rPr lang="nl-BE" b="1" dirty="0" err="1"/>
              <a:t>Kiwanis</a:t>
            </a:r>
            <a:r>
              <a:rPr lang="nl-BE" b="1" dirty="0"/>
              <a:t> Oud Heverlee 	in  2010 : € 2500</a:t>
            </a:r>
          </a:p>
          <a:p>
            <a:r>
              <a:rPr lang="nl-BE" b="1" dirty="0"/>
              <a:t>				in  2019 : € 1500	</a:t>
            </a:r>
          </a:p>
        </p:txBody>
      </p:sp>
      <p:grpSp>
        <p:nvGrpSpPr>
          <p:cNvPr id="10" name="Groep 9"/>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Rechthoek 16"/>
          <p:cNvSpPr/>
          <p:nvPr/>
        </p:nvSpPr>
        <p:spPr>
          <a:xfrm>
            <a:off x="2750235" y="852811"/>
            <a:ext cx="5998478" cy="369332"/>
          </a:xfrm>
          <a:prstGeom prst="rect">
            <a:avLst/>
          </a:prstGeom>
        </p:spPr>
        <p:txBody>
          <a:bodyPr wrap="square">
            <a:spAutoFit/>
          </a:bodyPr>
          <a:lstStyle/>
          <a:p>
            <a:r>
              <a:rPr lang="nl-BE" dirty="0">
                <a:latin typeface="Arial Black" panose="020B0A04020102020204" pitchFamily="34" charset="0"/>
                <a:cs typeface="Arial" panose="020B0604020202020204" pitchFamily="34" charset="0"/>
              </a:rPr>
              <a:t>DAMBA, dansen met bijzondere aandacht</a:t>
            </a:r>
            <a:endParaRPr lang="nl-BE" dirty="0">
              <a:latin typeface="Arial Black" panose="020B0A04020102020204" pitchFamily="34" charset="0"/>
            </a:endParaRPr>
          </a:p>
        </p:txBody>
      </p:sp>
      <p:pic>
        <p:nvPicPr>
          <p:cNvPr id="17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197" y="852811"/>
            <a:ext cx="1905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descr="Akabe Heverlee viert fees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7561" y="1916832"/>
            <a:ext cx="4561936" cy="360376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5220072" y="1314773"/>
            <a:ext cx="3672407" cy="3970318"/>
          </a:xfrm>
          <a:prstGeom prst="rect">
            <a:avLst/>
          </a:prstGeom>
        </p:spPr>
        <p:txBody>
          <a:bodyPr wrap="square">
            <a:spAutoFit/>
          </a:bodyPr>
          <a:lstStyle/>
          <a:p>
            <a:r>
              <a:rPr lang="nl-BE" i="1" dirty="0">
                <a:latin typeface="Arial" panose="020B0604020202020204" pitchFamily="34" charset="0"/>
                <a:cs typeface="Arial" panose="020B0604020202020204" pitchFamily="34" charset="0"/>
              </a:rPr>
              <a:t>Uit de website : </a:t>
            </a:r>
          </a:p>
          <a:p>
            <a:r>
              <a:rPr lang="nl-BE" sz="1400" i="1" dirty="0">
                <a:latin typeface="Arial" panose="020B0604020202020204" pitchFamily="34" charset="0"/>
                <a:cs typeface="Arial" panose="020B0604020202020204" pitchFamily="34" charset="0"/>
              </a:rPr>
              <a:t>“Danscentrum </a:t>
            </a:r>
            <a:r>
              <a:rPr lang="nl-BE" sz="1400" i="1" dirty="0" err="1">
                <a:latin typeface="Arial" panose="020B0604020202020204" pitchFamily="34" charset="0"/>
                <a:cs typeface="Arial" panose="020B0604020202020204" pitchFamily="34" charset="0"/>
              </a:rPr>
              <a:t>Aike</a:t>
            </a:r>
            <a:r>
              <a:rPr lang="nl-BE" sz="1400" i="1" dirty="0">
                <a:latin typeface="Arial" panose="020B0604020202020204" pitchFamily="34" charset="0"/>
                <a:cs typeface="Arial" panose="020B0604020202020204" pitchFamily="34" charset="0"/>
              </a:rPr>
              <a:t> Raes is zóveel meer dan dans! ...  Zowel beginners als gevorderde dansers vinden hier een ruim aanbod in discipline en niveau. Klassiek ballet, al dan niet op pointes, hedendaagse dans, jazzdance, streetdance, hiphop, breakdance, …,</a:t>
            </a:r>
            <a:r>
              <a:rPr lang="nl-BE" sz="1400" i="1" dirty="0">
                <a:solidFill>
                  <a:srgbClr val="FF0000"/>
                </a:solidFill>
                <a:latin typeface="Arial" panose="020B0604020202020204" pitchFamily="34" charset="0"/>
                <a:cs typeface="Arial" panose="020B0604020202020204" pitchFamily="34" charset="0"/>
              </a:rPr>
              <a:t> DAMBA (dansers met bijzondere aandacht),</a:t>
            </a:r>
            <a:r>
              <a:rPr lang="nl-BE" sz="1400" i="1" dirty="0">
                <a:latin typeface="Arial" panose="020B0604020202020204" pitchFamily="34" charset="0"/>
                <a:cs typeface="Arial" panose="020B0604020202020204" pitchFamily="34" charset="0"/>
              </a:rPr>
              <a:t> enz. worden gegeven door uitstekende en gedreven docenten.” </a:t>
            </a:r>
          </a:p>
          <a:p>
            <a:r>
              <a:rPr lang="nl-BE" i="1" dirty="0">
                <a:latin typeface="Arial" panose="020B0604020202020204" pitchFamily="34" charset="0"/>
                <a:cs typeface="Arial" panose="020B0604020202020204" pitchFamily="34" charset="0"/>
              </a:rPr>
              <a:t>Bijzonder aandacht vraagt ook bijzondere middelen, vandaar dat we met </a:t>
            </a:r>
            <a:r>
              <a:rPr lang="nl-BE" i="1" dirty="0" err="1">
                <a:latin typeface="Arial" panose="020B0604020202020204" pitchFamily="34" charset="0"/>
                <a:cs typeface="Arial" panose="020B0604020202020204" pitchFamily="34" charset="0"/>
              </a:rPr>
              <a:t>Aike</a:t>
            </a:r>
            <a:r>
              <a:rPr lang="nl-BE" i="1" dirty="0">
                <a:latin typeface="Arial" panose="020B0604020202020204" pitchFamily="34" charset="0"/>
                <a:cs typeface="Arial" panose="020B0604020202020204" pitchFamily="34" charset="0"/>
              </a:rPr>
              <a:t> enkele speciale optredens organiseerden om deze inspanningen te kunnen blijven leveren. </a:t>
            </a:r>
          </a:p>
        </p:txBody>
      </p:sp>
    </p:spTree>
    <p:extLst>
      <p:ext uri="{BB962C8B-B14F-4D97-AF65-F5344CB8AC3E}">
        <p14:creationId xmlns:p14="http://schemas.microsoft.com/office/powerpoint/2010/main" val="116308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499917" y="879611"/>
            <a:ext cx="3245632" cy="369332"/>
          </a:xfrm>
          <a:prstGeom prst="rect">
            <a:avLst/>
          </a:prstGeom>
          <a:noFill/>
        </p:spPr>
        <p:txBody>
          <a:bodyPr wrap="none" rtlCol="0">
            <a:spAutoFit/>
          </a:bodyPr>
          <a:lstStyle/>
          <a:p>
            <a:r>
              <a:rPr lang="nl-BE" b="1" dirty="0">
                <a:latin typeface="Arial Black" panose="020B0A04020102020204" pitchFamily="34" charset="0"/>
              </a:rPr>
              <a:t>UPSIDE DOWN en HONK</a:t>
            </a:r>
          </a:p>
        </p:txBody>
      </p:sp>
      <p:sp>
        <p:nvSpPr>
          <p:cNvPr id="7" name="Tekstvak 6"/>
          <p:cNvSpPr txBox="1"/>
          <p:nvPr/>
        </p:nvSpPr>
        <p:spPr>
          <a:xfrm>
            <a:off x="248631" y="1465922"/>
            <a:ext cx="8568952" cy="1200329"/>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De vzw UPSIDE DOWN en de VZW HONK zetten zich in voor de begeleiding van mindervaliden.</a:t>
            </a:r>
          </a:p>
          <a:p>
            <a:r>
              <a:rPr lang="nl-BE" i="1" dirty="0" err="1">
                <a:latin typeface="Arial" panose="020B0604020202020204" pitchFamily="34" charset="0"/>
                <a:cs typeface="Arial" panose="020B0604020202020204" pitchFamily="34" charset="0"/>
              </a:rPr>
              <a:t>Upside</a:t>
            </a:r>
            <a:r>
              <a:rPr lang="nl-BE" i="1" dirty="0">
                <a:latin typeface="Arial" panose="020B0604020202020204" pitchFamily="34" charset="0"/>
                <a:cs typeface="Arial" panose="020B0604020202020204" pitchFamily="34" charset="0"/>
              </a:rPr>
              <a:t> Down een eetcafé geeft hen een kans om horecataken op te nemen</a:t>
            </a:r>
          </a:p>
          <a:p>
            <a:r>
              <a:rPr lang="nl-BE" i="1" dirty="0">
                <a:latin typeface="Arial" panose="020B0604020202020204" pitchFamily="34" charset="0"/>
                <a:cs typeface="Arial" panose="020B0604020202020204" pitchFamily="34" charset="0"/>
              </a:rPr>
              <a:t>Honk zoekt naar een permanente woongelegenheid met de gepaste begeleiding   </a:t>
            </a:r>
          </a:p>
        </p:txBody>
      </p:sp>
      <p:sp>
        <p:nvSpPr>
          <p:cNvPr id="8" name="Tekstvak 7"/>
          <p:cNvSpPr txBox="1"/>
          <p:nvPr/>
        </p:nvSpPr>
        <p:spPr>
          <a:xfrm>
            <a:off x="216897" y="5301208"/>
            <a:ext cx="4475392" cy="1477328"/>
          </a:xfrm>
          <a:prstGeom prst="rect">
            <a:avLst/>
          </a:prstGeom>
          <a:noFill/>
        </p:spPr>
        <p:txBody>
          <a:bodyPr wrap="none" rtlCol="0">
            <a:spAutoFit/>
          </a:bodyPr>
          <a:lstStyle/>
          <a:p>
            <a:r>
              <a:rPr lang="nl-BE" b="1" dirty="0"/>
              <a:t>Bijdrage </a:t>
            </a:r>
            <a:r>
              <a:rPr lang="nl-BE" b="1" dirty="0" err="1"/>
              <a:t>Kiwanis</a:t>
            </a:r>
            <a:r>
              <a:rPr lang="nl-BE" b="1" dirty="0"/>
              <a:t> Oud Heverlee </a:t>
            </a:r>
          </a:p>
          <a:p>
            <a:r>
              <a:rPr lang="nl-BE" b="1" dirty="0"/>
              <a:t>2014:   	€2500 steun inrichting eetcafé </a:t>
            </a:r>
          </a:p>
          <a:p>
            <a:r>
              <a:rPr lang="nl-BE" b="1" dirty="0"/>
              <a:t>2015 :	€1000 steun eetcafé </a:t>
            </a:r>
            <a:r>
              <a:rPr lang="nl-BE" b="1" dirty="0" err="1"/>
              <a:t>Upside</a:t>
            </a:r>
            <a:r>
              <a:rPr lang="nl-BE" b="1" dirty="0"/>
              <a:t> Down</a:t>
            </a:r>
          </a:p>
          <a:p>
            <a:r>
              <a:rPr lang="nl-BE" b="1" dirty="0"/>
              <a:t>2016 :	€2750 </a:t>
            </a:r>
            <a:r>
              <a:rPr lang="nl-BE" b="1" dirty="0" err="1"/>
              <a:t>zeevakantie</a:t>
            </a:r>
            <a:r>
              <a:rPr lang="nl-BE" b="1" dirty="0"/>
              <a:t> </a:t>
            </a:r>
            <a:r>
              <a:rPr lang="nl-BE" b="1" dirty="0" err="1"/>
              <a:t>Honkers</a:t>
            </a:r>
            <a:endParaRPr lang="nl-BE" b="1" dirty="0"/>
          </a:p>
          <a:p>
            <a:r>
              <a:rPr lang="nl-BE" b="1" dirty="0"/>
              <a:t>2018 :	€2500 Honk en </a:t>
            </a:r>
            <a:r>
              <a:rPr lang="nl-BE" b="1" dirty="0" err="1"/>
              <a:t>Dulst</a:t>
            </a:r>
            <a:r>
              <a:rPr lang="nl-BE" b="1" dirty="0"/>
              <a:t> walk </a:t>
            </a:r>
            <a:r>
              <a:rPr lang="nl-BE" b="1" dirty="0" err="1"/>
              <a:t>for</a:t>
            </a:r>
            <a:r>
              <a:rPr lang="nl-BE" b="1" dirty="0"/>
              <a:t> Honk</a:t>
            </a:r>
          </a:p>
        </p:txBody>
      </p:sp>
      <p:pic>
        <p:nvPicPr>
          <p:cNvPr id="3073" name="Picture 1" descr="C:\Users\Walter\WAN\Kiwanis\Honk_Upsidedown 201805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892" y="2690802"/>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91805" y="691830"/>
            <a:ext cx="755365" cy="744895"/>
          </a:xfrm>
          <a:prstGeom prst="rect">
            <a:avLst/>
          </a:prstGeom>
        </p:spPr>
      </p:pic>
      <p:sp>
        <p:nvSpPr>
          <p:cNvPr id="3" name="Rechthoek 2"/>
          <p:cNvSpPr/>
          <p:nvPr/>
        </p:nvSpPr>
        <p:spPr>
          <a:xfrm>
            <a:off x="6108429" y="879611"/>
            <a:ext cx="2062103" cy="338554"/>
          </a:xfrm>
          <a:prstGeom prst="rect">
            <a:avLst/>
          </a:prstGeom>
        </p:spPr>
        <p:txBody>
          <a:bodyPr wrap="none">
            <a:spAutoFit/>
          </a:bodyPr>
          <a:lstStyle/>
          <a:p>
            <a:r>
              <a:rPr lang="nl-BE" sz="1600" u="sng" dirty="0"/>
              <a:t>https://www.honk.be/</a:t>
            </a:r>
          </a:p>
        </p:txBody>
      </p:sp>
      <p:pic>
        <p:nvPicPr>
          <p:cNvPr id="3074" name="Picture 2" descr="C:\Users\Walter\AppData\Local\Microsoft\Windows\Temporary Internet Files\Content.Outlook\BYLWSW39\imag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4587" y="2718089"/>
            <a:ext cx="4508846" cy="25362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590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2694" y="685521"/>
            <a:ext cx="3276364" cy="369332"/>
          </a:xfrm>
          <a:prstGeom prst="rect">
            <a:avLst/>
          </a:prstGeom>
          <a:noFill/>
        </p:spPr>
        <p:txBody>
          <a:bodyPr wrap="square" rtlCol="0">
            <a:spAutoFit/>
          </a:bodyPr>
          <a:lstStyle/>
          <a:p>
            <a:r>
              <a:rPr lang="nl-BE" b="1" dirty="0">
                <a:latin typeface="Arial Black" panose="020B0A04020102020204" pitchFamily="34" charset="0"/>
              </a:rPr>
              <a:t>ARNO, ESTEN,  </a:t>
            </a:r>
          </a:p>
        </p:txBody>
      </p:sp>
      <p:sp>
        <p:nvSpPr>
          <p:cNvPr id="8" name="Tekstvak 7"/>
          <p:cNvSpPr txBox="1"/>
          <p:nvPr/>
        </p:nvSpPr>
        <p:spPr>
          <a:xfrm>
            <a:off x="267932" y="6174596"/>
            <a:ext cx="7627794" cy="646331"/>
          </a:xfrm>
          <a:prstGeom prst="rect">
            <a:avLst/>
          </a:prstGeom>
          <a:noFill/>
        </p:spPr>
        <p:txBody>
          <a:bodyPr wrap="none" rtlCol="0">
            <a:spAutoFit/>
          </a:bodyPr>
          <a:lstStyle/>
          <a:p>
            <a:r>
              <a:rPr lang="nl-BE" b="1" dirty="0"/>
              <a:t>Bijdrage </a:t>
            </a:r>
            <a:r>
              <a:rPr lang="nl-BE" b="1" dirty="0" err="1"/>
              <a:t>Kiwanis</a:t>
            </a:r>
            <a:r>
              <a:rPr lang="nl-BE" b="1" dirty="0"/>
              <a:t> Oud Heverlee  	2016 € 1600 aankoop aangepaste fiets</a:t>
            </a:r>
          </a:p>
          <a:p>
            <a:r>
              <a:rPr lang="nl-BE" b="1" dirty="0"/>
              <a:t>				2018 € 8000 ondersteuning VZW ESTEN</a:t>
            </a:r>
          </a:p>
        </p:txBody>
      </p:sp>
      <p:grpSp>
        <p:nvGrpSpPr>
          <p:cNvPr id="10" name="Groep 9"/>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Rechthoek 16"/>
          <p:cNvSpPr/>
          <p:nvPr/>
        </p:nvSpPr>
        <p:spPr>
          <a:xfrm>
            <a:off x="340006" y="1340768"/>
            <a:ext cx="5998478" cy="923330"/>
          </a:xfrm>
          <a:prstGeom prst="rect">
            <a:avLst/>
          </a:prstGeom>
        </p:spPr>
        <p:txBody>
          <a:bodyPr wrap="square">
            <a:spAutoFit/>
          </a:bodyPr>
          <a:lstStyle/>
          <a:p>
            <a:r>
              <a:rPr lang="nl-BE" i="1" dirty="0">
                <a:latin typeface="Arial" panose="020B0604020202020204" pitchFamily="34" charset="0"/>
                <a:cs typeface="Arial" panose="020B0604020202020204" pitchFamily="34" charset="0"/>
              </a:rPr>
              <a:t>ARNO LANNOO, ESTEN VANDEZANDE </a:t>
            </a:r>
          </a:p>
          <a:p>
            <a:r>
              <a:rPr lang="nl-BE" i="1" dirty="0">
                <a:latin typeface="Arial" panose="020B0604020202020204" pitchFamily="34" charset="0"/>
                <a:cs typeface="Arial" panose="020B0604020202020204" pitchFamily="34" charset="0"/>
              </a:rPr>
              <a:t>jongens uit onze gemeente die geconfronteerd werden met ongeneeslijke ziekte  </a:t>
            </a:r>
            <a:endParaRPr lang="nl-BE" dirty="0"/>
          </a:p>
        </p:txBody>
      </p:sp>
      <p:pic>
        <p:nvPicPr>
          <p:cNvPr id="11272" name="Picture 8" descr="https://images3.persgroep.net/rcs/wTSa5TZNPYrYrJbu9JLG7LRaNhw/diocontent/109931059/_focus/0.500000/0.500000/_fill/415/233?appId=2dc96dd3f167e919913d808324cbfeb2&amp;quality=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0627" y="2564904"/>
            <a:ext cx="3952875"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80498" y="2257527"/>
            <a:ext cx="2359854" cy="377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6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7539" y="585676"/>
            <a:ext cx="5167056" cy="369332"/>
          </a:xfrm>
          <a:prstGeom prst="rect">
            <a:avLst/>
          </a:prstGeom>
          <a:noFill/>
        </p:spPr>
        <p:txBody>
          <a:bodyPr wrap="none" rtlCol="0">
            <a:spAutoFit/>
          </a:bodyPr>
          <a:lstStyle/>
          <a:p>
            <a:pPr fontAlgn="base"/>
            <a:r>
              <a:rPr lang="nl-BE" dirty="0" err="1">
                <a:latin typeface="Arial Black" panose="020B0A04020102020204" pitchFamily="34" charset="0"/>
              </a:rPr>
              <a:t>RondouFonds</a:t>
            </a:r>
            <a:r>
              <a:rPr lang="nl-BE" dirty="0">
                <a:latin typeface="Arial Black" panose="020B0A04020102020204" pitchFamily="34" charset="0"/>
              </a:rPr>
              <a:t> voor </a:t>
            </a:r>
            <a:r>
              <a:rPr lang="nl-BE" dirty="0" err="1">
                <a:latin typeface="Arial Black" panose="020B0A04020102020204" pitchFamily="34" charset="0"/>
              </a:rPr>
              <a:t>Duchenneonderzoek</a:t>
            </a:r>
            <a:endParaRPr lang="nl-BE" dirty="0">
              <a:latin typeface="Arial Black" panose="020B0A04020102020204" pitchFamily="34" charset="0"/>
            </a:endParaRPr>
          </a:p>
        </p:txBody>
      </p:sp>
      <p:sp>
        <p:nvSpPr>
          <p:cNvPr id="7" name="Tekstvak 6"/>
          <p:cNvSpPr txBox="1"/>
          <p:nvPr/>
        </p:nvSpPr>
        <p:spPr>
          <a:xfrm>
            <a:off x="202463" y="1052736"/>
            <a:ext cx="8568952" cy="4247317"/>
          </a:xfrm>
          <a:prstGeom prst="rect">
            <a:avLst/>
          </a:prstGeom>
          <a:noFill/>
        </p:spPr>
        <p:txBody>
          <a:bodyPr wrap="square" rtlCol="0">
            <a:spAutoFit/>
          </a:bodyPr>
          <a:lstStyle/>
          <a:p>
            <a:pPr fontAlgn="base"/>
            <a:r>
              <a:rPr lang="nl-BE" b="1" i="1" dirty="0" err="1">
                <a:latin typeface="Arial" panose="020B0604020202020204" pitchFamily="34" charset="0"/>
                <a:cs typeface="Arial" panose="020B0604020202020204" pitchFamily="34" charset="0"/>
              </a:rPr>
              <a:t>Duchenne</a:t>
            </a:r>
            <a:r>
              <a:rPr lang="nl-BE" b="1" i="1" dirty="0">
                <a:latin typeface="Arial" panose="020B0604020202020204" pitchFamily="34" charset="0"/>
                <a:cs typeface="Arial" panose="020B0604020202020204" pitchFamily="34" charset="0"/>
              </a:rPr>
              <a:t> spierdystrofie</a:t>
            </a:r>
            <a:r>
              <a:rPr lang="nl-BE" i="1" dirty="0">
                <a:latin typeface="Arial" panose="020B0604020202020204" pitchFamily="34" charset="0"/>
                <a:cs typeface="Arial" panose="020B0604020202020204" pitchFamily="34" charset="0"/>
              </a:rPr>
              <a:t> is een erfelijke ziekte waarbij je spieren langzaam maar zeker worden afgebroken. De eerste symptomen verschijnen meestal als je leert stappen. Je kan moeilijk je evenwicht behouden, je valt vaak. Op de leeftijd van 10 à 12 jaar wordt het lopen bijna onmogelijk waardoor je mobiliteit volledig afhankelijk is van een rolstoel. Door de steeds verdergaande afbraak van de spieren krijg je in een later stadium problemen met het ademhalen en is beademing nodig. Ook de hartspier wordt steeds zwakker waardoor </a:t>
            </a:r>
            <a:r>
              <a:rPr lang="nl-BE" i="1" dirty="0" err="1">
                <a:latin typeface="Arial" panose="020B0604020202020204" pitchFamily="34" charset="0"/>
                <a:cs typeface="Arial" panose="020B0604020202020204" pitchFamily="34" charset="0"/>
              </a:rPr>
              <a:t>Duchenne</a:t>
            </a:r>
            <a:r>
              <a:rPr lang="nl-BE" i="1" dirty="0">
                <a:latin typeface="Arial" panose="020B0604020202020204" pitchFamily="34" charset="0"/>
                <a:cs typeface="Arial" panose="020B0604020202020204" pitchFamily="34" charset="0"/>
              </a:rPr>
              <a:t>, vaak rond je dertigste, uiteindelijk een fatale ziekte is. De ziekte, treft één op 3500 geboren jongens, in totaal meer dan een kwart miljoen wereldwijd.</a:t>
            </a:r>
          </a:p>
          <a:p>
            <a:pPr fontAlgn="base"/>
            <a:r>
              <a:rPr lang="nl-BE" i="1" dirty="0">
                <a:latin typeface="Arial" panose="020B0604020202020204" pitchFamily="34" charset="0"/>
                <a:cs typeface="Arial" panose="020B0604020202020204" pitchFamily="34" charset="0"/>
              </a:rPr>
              <a:t>Op dit moment is de ziekte nog niet te genezen. Een wetenschappelijke doorbraak voor een werkelijke aanpak van </a:t>
            </a:r>
            <a:r>
              <a:rPr lang="nl-BE" i="1" dirty="0" err="1">
                <a:latin typeface="Arial" panose="020B0604020202020204" pitchFamily="34" charset="0"/>
                <a:cs typeface="Arial" panose="020B0604020202020204" pitchFamily="34" charset="0"/>
              </a:rPr>
              <a:t>Duchenne</a:t>
            </a:r>
            <a:r>
              <a:rPr lang="nl-BE" i="1" dirty="0">
                <a:latin typeface="Arial" panose="020B0604020202020204" pitchFamily="34" charset="0"/>
                <a:cs typeface="Arial" panose="020B0604020202020204" pitchFamily="34" charset="0"/>
              </a:rPr>
              <a:t> lijkt eindelijk dichtbij. Recente experimenten met dieren zijn zo hoopgevend, dat de eerste klinische tests met een groep </a:t>
            </a:r>
            <a:r>
              <a:rPr lang="nl-BE" i="1" dirty="0" err="1">
                <a:latin typeface="Arial" panose="020B0604020202020204" pitchFamily="34" charset="0"/>
                <a:cs typeface="Arial" panose="020B0604020202020204" pitchFamily="34" charset="0"/>
              </a:rPr>
              <a:t>Duchenne</a:t>
            </a:r>
            <a:r>
              <a:rPr lang="nl-BE" i="1" dirty="0">
                <a:latin typeface="Arial" panose="020B0604020202020204" pitchFamily="34" charset="0"/>
                <a:cs typeface="Arial" panose="020B0604020202020204" pitchFamily="34" charset="0"/>
              </a:rPr>
              <a:t> patiëntjes heeft plaats gevonden in Gasthuisberg Leuven. Eindelijk gloort er perspectief.</a:t>
            </a:r>
          </a:p>
          <a:p>
            <a:pPr fontAlgn="base"/>
            <a:r>
              <a:rPr lang="nl-BE" i="1" dirty="0">
                <a:latin typeface="Arial" panose="020B0604020202020204" pitchFamily="34" charset="0"/>
                <a:cs typeface="Arial" panose="020B0604020202020204" pitchFamily="34" charset="0"/>
              </a:rPr>
              <a:t>Als er voldoende geld is, tenminste.</a:t>
            </a:r>
          </a:p>
        </p:txBody>
      </p:sp>
      <p:sp>
        <p:nvSpPr>
          <p:cNvPr id="8" name="Tekstvak 7"/>
          <p:cNvSpPr txBox="1"/>
          <p:nvPr/>
        </p:nvSpPr>
        <p:spPr>
          <a:xfrm>
            <a:off x="267932" y="5445224"/>
            <a:ext cx="4738798" cy="1200329"/>
          </a:xfrm>
          <a:prstGeom prst="rect">
            <a:avLst/>
          </a:prstGeom>
          <a:noFill/>
        </p:spPr>
        <p:txBody>
          <a:bodyPr wrap="none" rtlCol="0">
            <a:spAutoFit/>
          </a:bodyPr>
          <a:lstStyle/>
          <a:p>
            <a:r>
              <a:rPr lang="nl-BE" b="1" dirty="0"/>
              <a:t>Bijdrage </a:t>
            </a:r>
            <a:r>
              <a:rPr lang="nl-BE" b="1" dirty="0" err="1"/>
              <a:t>Kiwanis</a:t>
            </a:r>
            <a:r>
              <a:rPr lang="nl-BE" b="1" dirty="0"/>
              <a:t> Oud Heverlee   	</a:t>
            </a:r>
          </a:p>
          <a:p>
            <a:r>
              <a:rPr lang="nl-BE" b="1" dirty="0"/>
              <a:t>2014 : opbrengst Scala concert  	€10 000  </a:t>
            </a:r>
          </a:p>
          <a:p>
            <a:pPr marL="342900" indent="-342900">
              <a:buAutoNum type="arabicPlain" startAt="2016"/>
            </a:pPr>
            <a:r>
              <a:rPr lang="nl-BE" b="1" dirty="0"/>
              <a:t> : opbrengst </a:t>
            </a:r>
            <a:r>
              <a:rPr lang="nl-BE" b="1" dirty="0" err="1"/>
              <a:t>Kiwanis</a:t>
            </a:r>
            <a:r>
              <a:rPr lang="nl-BE" b="1" dirty="0"/>
              <a:t> Kookt 	  €3 000</a:t>
            </a:r>
          </a:p>
          <a:p>
            <a:r>
              <a:rPr lang="nl-BE" b="1" dirty="0"/>
              <a:t>2018 : opbrengst Kerstmarkt	  	  €2 500</a:t>
            </a:r>
          </a:p>
        </p:txBody>
      </p:sp>
      <p:grpSp>
        <p:nvGrpSpPr>
          <p:cNvPr id="9" name="Groep 8"/>
          <p:cNvGrpSpPr/>
          <p:nvPr/>
        </p:nvGrpSpPr>
        <p:grpSpPr>
          <a:xfrm>
            <a:off x="179512" y="10361"/>
            <a:ext cx="8761553" cy="528740"/>
            <a:chOff x="179512" y="10361"/>
            <a:chExt cx="8761553" cy="528740"/>
          </a:xfrm>
        </p:grpSpPr>
        <p:pic>
          <p:nvPicPr>
            <p:cNvPr id="1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242" name="Picture 2" descr="Hoop leeft op voor medicijn spierziek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9001" y="4737435"/>
            <a:ext cx="2261838" cy="206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9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kstvak 6"/>
          <p:cNvSpPr txBox="1"/>
          <p:nvPr/>
        </p:nvSpPr>
        <p:spPr>
          <a:xfrm>
            <a:off x="283177" y="1700808"/>
            <a:ext cx="8568952" cy="1200329"/>
          </a:xfrm>
          <a:prstGeom prst="rect">
            <a:avLst/>
          </a:prstGeom>
          <a:noFill/>
        </p:spPr>
        <p:txBody>
          <a:bodyPr wrap="square" rtlCol="0">
            <a:spAutoFit/>
          </a:bodyPr>
          <a:lstStyle/>
          <a:p>
            <a:r>
              <a:rPr lang="nl-BE" i="1" dirty="0" err="1"/>
              <a:t>Kiwanis</a:t>
            </a:r>
            <a:r>
              <a:rPr lang="nl-BE" i="1" dirty="0"/>
              <a:t> International en UNICEF hebben via het </a:t>
            </a:r>
            <a:r>
              <a:rPr lang="nl-BE" i="1" dirty="0" err="1"/>
              <a:t>Eliminate</a:t>
            </a:r>
            <a:r>
              <a:rPr lang="nl-BE" i="1" dirty="0"/>
              <a:t>-project de handen ineen geslagen om een einde te maken aan tetanus bij moeders en pasgeboren baby's. Een dodelijke ziekte die elk jaar de levens van bijna 49.000 onschuldige baby's en een groot aantal vrouwen eist.</a:t>
            </a:r>
            <a:endParaRPr lang="nl-BE" i="1" dirty="0">
              <a:latin typeface="Arial" panose="020B0604020202020204" pitchFamily="34" charset="0"/>
              <a:cs typeface="Arial" panose="020B0604020202020204" pitchFamily="34" charset="0"/>
            </a:endParaRPr>
          </a:p>
        </p:txBody>
      </p:sp>
      <p:sp>
        <p:nvSpPr>
          <p:cNvPr id="8" name="Tekstvak 7"/>
          <p:cNvSpPr txBox="1"/>
          <p:nvPr/>
        </p:nvSpPr>
        <p:spPr>
          <a:xfrm>
            <a:off x="283177" y="6327429"/>
            <a:ext cx="5425973" cy="369332"/>
          </a:xfrm>
          <a:prstGeom prst="rect">
            <a:avLst/>
          </a:prstGeom>
          <a:noFill/>
        </p:spPr>
        <p:txBody>
          <a:bodyPr wrap="none" rtlCol="0">
            <a:spAutoFit/>
          </a:bodyPr>
          <a:lstStyle/>
          <a:p>
            <a:r>
              <a:rPr lang="nl-BE" b="1" dirty="0"/>
              <a:t>Bijdrage </a:t>
            </a:r>
            <a:r>
              <a:rPr lang="nl-BE" b="1" dirty="0" err="1"/>
              <a:t>Kiwanis</a:t>
            </a:r>
            <a:r>
              <a:rPr lang="nl-BE" b="1" dirty="0"/>
              <a:t> Oud Heverlee   2013 -2017  :   €7000</a:t>
            </a:r>
          </a:p>
        </p:txBody>
      </p:sp>
      <p:grpSp>
        <p:nvGrpSpPr>
          <p:cNvPr id="9" name="Groep 8"/>
          <p:cNvGrpSpPr/>
          <p:nvPr/>
        </p:nvGrpSpPr>
        <p:grpSpPr>
          <a:xfrm>
            <a:off x="179512" y="228501"/>
            <a:ext cx="8761553" cy="528740"/>
            <a:chOff x="179512" y="10361"/>
            <a:chExt cx="8761553" cy="528740"/>
          </a:xfrm>
        </p:grpSpPr>
        <p:pic>
          <p:nvPicPr>
            <p:cNvPr id="1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Rechthoek 4"/>
          <p:cNvSpPr/>
          <p:nvPr/>
        </p:nvSpPr>
        <p:spPr>
          <a:xfrm>
            <a:off x="4320480" y="1303893"/>
            <a:ext cx="4572000" cy="276999"/>
          </a:xfrm>
          <a:prstGeom prst="rect">
            <a:avLst/>
          </a:prstGeom>
        </p:spPr>
        <p:txBody>
          <a:bodyPr>
            <a:spAutoFit/>
          </a:bodyPr>
          <a:lstStyle/>
          <a:p>
            <a:r>
              <a:rPr lang="nl-BE" sz="1200" u="sng" dirty="0">
                <a:hlinkClick r:id="rId4"/>
              </a:rPr>
              <a:t>http://sites.kiwanis.org/Kiwanis/nl/theELIMINATEproject/home.aspx</a:t>
            </a:r>
            <a:endParaRPr lang="nl-BE" sz="1200" u="sng" dirty="0"/>
          </a:p>
        </p:txBody>
      </p:sp>
      <p:pic>
        <p:nvPicPr>
          <p:cNvPr id="14338" name="Picture 2" descr="http://sites.kiwanis.org/Kiwanis/Libraries/Eliminate_Project_images/eliminate_logo_tagline.sflb.ashx">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4065" y="928990"/>
            <a:ext cx="30956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0895" y="3117622"/>
            <a:ext cx="35718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hthoek 18"/>
          <p:cNvSpPr/>
          <p:nvPr/>
        </p:nvSpPr>
        <p:spPr>
          <a:xfrm>
            <a:off x="4320480" y="2564904"/>
            <a:ext cx="3059832" cy="3785652"/>
          </a:xfrm>
          <a:prstGeom prst="rect">
            <a:avLst/>
          </a:prstGeom>
        </p:spPr>
        <p:txBody>
          <a:bodyPr wrap="square">
            <a:spAutoFit/>
          </a:bodyPr>
          <a:lstStyle/>
          <a:p>
            <a:r>
              <a:rPr lang="nl-BE" sz="1200" dirty="0"/>
              <a:t>Afghanistan</a:t>
            </a:r>
          </a:p>
          <a:p>
            <a:r>
              <a:rPr lang="nl-BE" sz="1200" dirty="0"/>
              <a:t>Angola</a:t>
            </a:r>
          </a:p>
          <a:p>
            <a:r>
              <a:rPr lang="nl-BE" sz="1200" strike="sngStrike" dirty="0"/>
              <a:t>Burkina Faso </a:t>
            </a:r>
            <a:r>
              <a:rPr lang="nl-BE" sz="1200" dirty="0"/>
              <a:t> UITGEBANNEN </a:t>
            </a:r>
            <a:r>
              <a:rPr lang="nl-BE" sz="1200" cap="all" dirty="0"/>
              <a:t>2012</a:t>
            </a:r>
            <a:endParaRPr lang="nl-BE" sz="1200" dirty="0"/>
          </a:p>
          <a:p>
            <a:r>
              <a:rPr lang="nl-BE" sz="1200" strike="sngStrike" dirty="0"/>
              <a:t>Cambodja </a:t>
            </a:r>
            <a:r>
              <a:rPr lang="nl-BE" sz="1200" cap="all" dirty="0"/>
              <a:t> 2015</a:t>
            </a:r>
            <a:endParaRPr lang="nl-BE" sz="1200" dirty="0"/>
          </a:p>
          <a:p>
            <a:r>
              <a:rPr lang="nl-BE" sz="1200" dirty="0"/>
              <a:t>Centraal-Afrikaanse Republiek</a:t>
            </a:r>
          </a:p>
          <a:p>
            <a:r>
              <a:rPr lang="nl-BE" sz="1200" strike="sngStrike" dirty="0"/>
              <a:t>China </a:t>
            </a:r>
            <a:r>
              <a:rPr lang="nl-BE" sz="1200" cap="all" dirty="0"/>
              <a:t> 2012</a:t>
            </a:r>
            <a:endParaRPr lang="nl-BE" sz="1200" dirty="0"/>
          </a:p>
          <a:p>
            <a:r>
              <a:rPr lang="nl-BE" sz="1200" dirty="0"/>
              <a:t>Democratische Republiek Congo</a:t>
            </a:r>
          </a:p>
          <a:p>
            <a:r>
              <a:rPr lang="nl-BE" sz="1200" strike="sngStrike" dirty="0" err="1"/>
              <a:t>Dem.</a:t>
            </a:r>
            <a:r>
              <a:rPr lang="nl-BE" sz="1200" strike="sngStrike" dirty="0"/>
              <a:t> Volksrepubliek Laos  </a:t>
            </a:r>
            <a:r>
              <a:rPr lang="nl-BE" sz="1200" cap="all" dirty="0"/>
              <a:t>2013</a:t>
            </a:r>
            <a:endParaRPr lang="nl-BE" sz="1200" dirty="0"/>
          </a:p>
          <a:p>
            <a:r>
              <a:rPr lang="nl-BE" sz="1200" strike="sngStrike" dirty="0"/>
              <a:t>Equatoriaal-Guinea</a:t>
            </a:r>
            <a:r>
              <a:rPr lang="nl-BE" sz="1200" dirty="0"/>
              <a:t> </a:t>
            </a:r>
            <a:r>
              <a:rPr lang="nl-BE" sz="1200" cap="all" dirty="0"/>
              <a:t>2016</a:t>
            </a:r>
            <a:endParaRPr lang="nl-BE" sz="1200" dirty="0"/>
          </a:p>
          <a:p>
            <a:r>
              <a:rPr lang="nl-BE" sz="1200" strike="sngStrike" dirty="0"/>
              <a:t>Ethiopië </a:t>
            </a:r>
            <a:r>
              <a:rPr lang="nl-BE" sz="1200" dirty="0"/>
              <a:t> </a:t>
            </a:r>
            <a:r>
              <a:rPr lang="nl-BE" sz="1200" cap="all" dirty="0"/>
              <a:t>2017</a:t>
            </a:r>
            <a:endParaRPr lang="nl-BE" sz="1200" dirty="0"/>
          </a:p>
          <a:p>
            <a:r>
              <a:rPr lang="nl-BE" sz="1200" strike="sngStrike" dirty="0"/>
              <a:t>Filipijnen </a:t>
            </a:r>
            <a:r>
              <a:rPr lang="nl-BE" sz="1200" dirty="0"/>
              <a:t> </a:t>
            </a:r>
            <a:r>
              <a:rPr lang="nl-BE" sz="1200" cap="all" dirty="0"/>
              <a:t>2017</a:t>
            </a:r>
            <a:endParaRPr lang="nl-BE" sz="1200" dirty="0"/>
          </a:p>
          <a:p>
            <a:r>
              <a:rPr lang="nl-BE" sz="1200" strike="sngStrike" dirty="0"/>
              <a:t>Gabon  </a:t>
            </a:r>
            <a:r>
              <a:rPr lang="nl-BE" sz="1200" cap="all" dirty="0"/>
              <a:t>2013</a:t>
            </a:r>
            <a:endParaRPr lang="nl-BE" sz="1200" dirty="0"/>
          </a:p>
          <a:p>
            <a:r>
              <a:rPr lang="nl-BE" sz="1200" strike="sngStrike" dirty="0"/>
              <a:t>Ghana </a:t>
            </a:r>
            <a:r>
              <a:rPr lang="nl-BE" sz="1200" dirty="0"/>
              <a:t> </a:t>
            </a:r>
            <a:r>
              <a:rPr lang="nl-BE" sz="1200" cap="all" dirty="0"/>
              <a:t>2011</a:t>
            </a:r>
            <a:endParaRPr lang="nl-BE" sz="1200" dirty="0"/>
          </a:p>
          <a:p>
            <a:r>
              <a:rPr lang="nl-BE" sz="1200" dirty="0"/>
              <a:t>Guinea</a:t>
            </a:r>
          </a:p>
          <a:p>
            <a:r>
              <a:rPr lang="nl-BE" sz="1200" strike="sngStrike" dirty="0"/>
              <a:t>Guinea-Bissau </a:t>
            </a:r>
            <a:r>
              <a:rPr lang="nl-BE" sz="1200" dirty="0"/>
              <a:t> </a:t>
            </a:r>
            <a:r>
              <a:rPr lang="nl-BE" sz="1200" cap="all" dirty="0"/>
              <a:t>2012</a:t>
            </a:r>
            <a:endParaRPr lang="nl-BE" sz="1200" dirty="0"/>
          </a:p>
          <a:p>
            <a:r>
              <a:rPr lang="nl-BE" sz="1200" strike="sngStrike" dirty="0"/>
              <a:t>Haïti </a:t>
            </a:r>
            <a:r>
              <a:rPr lang="nl-BE" sz="1200" dirty="0"/>
              <a:t> </a:t>
            </a:r>
            <a:r>
              <a:rPr lang="nl-BE" sz="1200" cap="all" dirty="0"/>
              <a:t>2017</a:t>
            </a:r>
            <a:endParaRPr lang="nl-BE" sz="1200" dirty="0"/>
          </a:p>
          <a:p>
            <a:r>
              <a:rPr lang="nl-BE" sz="1200" strike="sngStrike" dirty="0"/>
              <a:t>India  </a:t>
            </a:r>
            <a:r>
              <a:rPr lang="nl-BE" sz="1200" cap="all" dirty="0"/>
              <a:t>2015</a:t>
            </a:r>
            <a:endParaRPr lang="nl-BE" sz="1200" dirty="0"/>
          </a:p>
          <a:p>
            <a:r>
              <a:rPr lang="nl-BE" sz="1200" strike="sngStrike" dirty="0"/>
              <a:t>Indonesië </a:t>
            </a:r>
            <a:r>
              <a:rPr lang="nl-BE" sz="1200" dirty="0"/>
              <a:t> </a:t>
            </a:r>
            <a:r>
              <a:rPr lang="nl-BE" sz="1200" cap="all" dirty="0"/>
              <a:t>2016</a:t>
            </a:r>
            <a:endParaRPr lang="nl-BE" sz="1200" dirty="0"/>
          </a:p>
          <a:p>
            <a:r>
              <a:rPr lang="nl-BE" sz="1200" strike="sngStrike" dirty="0"/>
              <a:t>Irak </a:t>
            </a:r>
            <a:r>
              <a:rPr lang="nl-BE" sz="1200" cap="all" dirty="0"/>
              <a:t>2013</a:t>
            </a:r>
            <a:endParaRPr lang="nl-BE" sz="1200" dirty="0"/>
          </a:p>
          <a:p>
            <a:r>
              <a:rPr lang="nl-BE" sz="1200" strike="sngStrike" dirty="0"/>
              <a:t>Ivoorkust </a:t>
            </a:r>
            <a:r>
              <a:rPr lang="nl-BE" sz="1200" cap="all" dirty="0"/>
              <a:t> 2013</a:t>
            </a:r>
            <a:endParaRPr lang="nl-BE" sz="1200" dirty="0"/>
          </a:p>
        </p:txBody>
      </p:sp>
      <p:sp>
        <p:nvSpPr>
          <p:cNvPr id="20" name="Rechthoek 19"/>
          <p:cNvSpPr/>
          <p:nvPr/>
        </p:nvSpPr>
        <p:spPr>
          <a:xfrm>
            <a:off x="6899131" y="2598293"/>
            <a:ext cx="2286000" cy="3600986"/>
          </a:xfrm>
          <a:prstGeom prst="rect">
            <a:avLst/>
          </a:prstGeom>
        </p:spPr>
        <p:txBody>
          <a:bodyPr>
            <a:spAutoFit/>
          </a:bodyPr>
          <a:lstStyle/>
          <a:p>
            <a:r>
              <a:rPr lang="nl-BE" sz="1200" dirty="0"/>
              <a:t>Jemen</a:t>
            </a:r>
          </a:p>
          <a:p>
            <a:pPr lvl="0"/>
            <a:r>
              <a:rPr lang="nl-BE" sz="1200" strike="sngStrike" dirty="0">
                <a:solidFill>
                  <a:prstClr val="black"/>
                </a:solidFill>
              </a:rPr>
              <a:t>Kameroen </a:t>
            </a:r>
            <a:r>
              <a:rPr lang="nl-BE" sz="1200" cap="all" dirty="0">
                <a:solidFill>
                  <a:prstClr val="black"/>
                </a:solidFill>
              </a:rPr>
              <a:t> 2013</a:t>
            </a:r>
            <a:endParaRPr lang="nl-BE" sz="1200" dirty="0">
              <a:solidFill>
                <a:prstClr val="black"/>
              </a:solidFill>
            </a:endParaRPr>
          </a:p>
          <a:p>
            <a:pPr lvl="0"/>
            <a:r>
              <a:rPr lang="nl-BE" sz="1200" strike="sngStrike" dirty="0">
                <a:solidFill>
                  <a:prstClr val="black"/>
                </a:solidFill>
              </a:rPr>
              <a:t>Kenia </a:t>
            </a:r>
            <a:r>
              <a:rPr lang="nl-BE" sz="1200" cap="all" dirty="0">
                <a:solidFill>
                  <a:prstClr val="black"/>
                </a:solidFill>
              </a:rPr>
              <a:t>2018</a:t>
            </a:r>
            <a:endParaRPr lang="nl-BE" sz="1200" dirty="0">
              <a:solidFill>
                <a:prstClr val="black"/>
              </a:solidFill>
            </a:endParaRPr>
          </a:p>
          <a:p>
            <a:pPr lvl="0"/>
            <a:r>
              <a:rPr lang="nl-BE" sz="1200" strike="sngStrike" dirty="0">
                <a:solidFill>
                  <a:prstClr val="black"/>
                </a:solidFill>
              </a:rPr>
              <a:t>Liberia </a:t>
            </a:r>
            <a:r>
              <a:rPr lang="nl-BE" sz="1200" dirty="0">
                <a:solidFill>
                  <a:prstClr val="black"/>
                </a:solidFill>
              </a:rPr>
              <a:t> </a:t>
            </a:r>
            <a:r>
              <a:rPr lang="nl-BE" sz="1200" cap="all" dirty="0">
                <a:solidFill>
                  <a:prstClr val="black"/>
                </a:solidFill>
              </a:rPr>
              <a:t>2012</a:t>
            </a:r>
            <a:endParaRPr lang="nl-BE" sz="1200" dirty="0">
              <a:solidFill>
                <a:prstClr val="black"/>
              </a:solidFill>
            </a:endParaRPr>
          </a:p>
          <a:p>
            <a:pPr lvl="0"/>
            <a:r>
              <a:rPr lang="nl-BE" sz="1200" strike="sngStrike" dirty="0">
                <a:solidFill>
                  <a:prstClr val="black"/>
                </a:solidFill>
              </a:rPr>
              <a:t>Madagaskar </a:t>
            </a:r>
            <a:r>
              <a:rPr lang="nl-BE" sz="1200" dirty="0">
                <a:solidFill>
                  <a:prstClr val="black"/>
                </a:solidFill>
              </a:rPr>
              <a:t> </a:t>
            </a:r>
            <a:r>
              <a:rPr lang="nl-BE" sz="1200" cap="all" dirty="0">
                <a:solidFill>
                  <a:prstClr val="black"/>
                </a:solidFill>
              </a:rPr>
              <a:t>2014</a:t>
            </a:r>
            <a:endParaRPr lang="nl-BE" sz="1200" dirty="0">
              <a:solidFill>
                <a:prstClr val="black"/>
              </a:solidFill>
            </a:endParaRPr>
          </a:p>
          <a:p>
            <a:pPr lvl="0"/>
            <a:r>
              <a:rPr lang="nl-BE" sz="1200" dirty="0">
                <a:solidFill>
                  <a:prstClr val="black"/>
                </a:solidFill>
              </a:rPr>
              <a:t>Mali</a:t>
            </a:r>
          </a:p>
          <a:p>
            <a:pPr lvl="0"/>
            <a:r>
              <a:rPr lang="nl-BE" sz="1200" strike="sngStrike" dirty="0">
                <a:solidFill>
                  <a:prstClr val="black"/>
                </a:solidFill>
              </a:rPr>
              <a:t>Mauritanië </a:t>
            </a:r>
            <a:r>
              <a:rPr lang="nl-BE" sz="1200" dirty="0">
                <a:solidFill>
                  <a:prstClr val="black"/>
                </a:solidFill>
              </a:rPr>
              <a:t> </a:t>
            </a:r>
            <a:r>
              <a:rPr lang="nl-BE" sz="1200" cap="all" dirty="0">
                <a:solidFill>
                  <a:prstClr val="black"/>
                </a:solidFill>
              </a:rPr>
              <a:t>2015</a:t>
            </a:r>
            <a:endParaRPr lang="nl-BE" sz="1200" dirty="0">
              <a:solidFill>
                <a:prstClr val="black"/>
              </a:solidFill>
            </a:endParaRPr>
          </a:p>
          <a:p>
            <a:pPr lvl="0"/>
            <a:r>
              <a:rPr lang="nl-BE" sz="1200" strike="sngStrike" dirty="0">
                <a:solidFill>
                  <a:prstClr val="black"/>
                </a:solidFill>
              </a:rPr>
              <a:t>Niger </a:t>
            </a:r>
            <a:r>
              <a:rPr lang="nl-BE" sz="1200" dirty="0">
                <a:solidFill>
                  <a:prstClr val="black"/>
                </a:solidFill>
              </a:rPr>
              <a:t> </a:t>
            </a:r>
            <a:r>
              <a:rPr lang="nl-BE" sz="1200" cap="all" dirty="0">
                <a:solidFill>
                  <a:prstClr val="black"/>
                </a:solidFill>
              </a:rPr>
              <a:t>2016</a:t>
            </a:r>
            <a:endParaRPr lang="nl-BE" sz="1200" dirty="0">
              <a:solidFill>
                <a:prstClr val="black"/>
              </a:solidFill>
            </a:endParaRPr>
          </a:p>
          <a:p>
            <a:pPr lvl="0"/>
            <a:r>
              <a:rPr lang="nl-BE" sz="1200" dirty="0">
                <a:solidFill>
                  <a:prstClr val="black"/>
                </a:solidFill>
              </a:rPr>
              <a:t>Nigeria</a:t>
            </a:r>
          </a:p>
          <a:p>
            <a:pPr lvl="0"/>
            <a:r>
              <a:rPr lang="nl-BE" sz="1200" strike="sngStrike" dirty="0">
                <a:solidFill>
                  <a:prstClr val="black"/>
                </a:solidFill>
              </a:rPr>
              <a:t>Oost-Timor </a:t>
            </a:r>
            <a:r>
              <a:rPr lang="nl-BE" sz="1200" dirty="0">
                <a:solidFill>
                  <a:prstClr val="black"/>
                </a:solidFill>
              </a:rPr>
              <a:t> </a:t>
            </a:r>
            <a:r>
              <a:rPr lang="nl-BE" sz="1200" cap="all" dirty="0">
                <a:solidFill>
                  <a:prstClr val="black"/>
                </a:solidFill>
              </a:rPr>
              <a:t>2012</a:t>
            </a:r>
            <a:endParaRPr lang="nl-BE" sz="1200" dirty="0">
              <a:solidFill>
                <a:prstClr val="black"/>
              </a:solidFill>
            </a:endParaRPr>
          </a:p>
          <a:p>
            <a:pPr lvl="0"/>
            <a:r>
              <a:rPr lang="nl-BE" sz="1200" dirty="0">
                <a:solidFill>
                  <a:prstClr val="black"/>
                </a:solidFill>
              </a:rPr>
              <a:t>Pakistan</a:t>
            </a:r>
          </a:p>
          <a:p>
            <a:pPr lvl="0"/>
            <a:r>
              <a:rPr lang="nl-BE" sz="1200" dirty="0">
                <a:solidFill>
                  <a:prstClr val="black"/>
                </a:solidFill>
              </a:rPr>
              <a:t>Papoea-Nieuw-Guinea</a:t>
            </a:r>
          </a:p>
          <a:p>
            <a:pPr lvl="0"/>
            <a:r>
              <a:rPr lang="nl-BE" sz="1200" strike="sngStrike" dirty="0">
                <a:solidFill>
                  <a:prstClr val="black"/>
                </a:solidFill>
              </a:rPr>
              <a:t>Senegal </a:t>
            </a:r>
            <a:r>
              <a:rPr lang="nl-BE" sz="1200" dirty="0">
                <a:solidFill>
                  <a:prstClr val="black"/>
                </a:solidFill>
              </a:rPr>
              <a:t> </a:t>
            </a:r>
            <a:r>
              <a:rPr lang="nl-BE" sz="1200" cap="all" dirty="0">
                <a:solidFill>
                  <a:prstClr val="black"/>
                </a:solidFill>
              </a:rPr>
              <a:t>2012</a:t>
            </a:r>
            <a:endParaRPr lang="nl-BE" sz="1200" dirty="0">
              <a:solidFill>
                <a:prstClr val="black"/>
              </a:solidFill>
            </a:endParaRPr>
          </a:p>
          <a:p>
            <a:pPr lvl="0"/>
            <a:r>
              <a:rPr lang="nl-BE" sz="1200" strike="sngStrike" dirty="0">
                <a:solidFill>
                  <a:prstClr val="black"/>
                </a:solidFill>
              </a:rPr>
              <a:t>Sierra Leone </a:t>
            </a:r>
            <a:r>
              <a:rPr lang="nl-BE" sz="1200" dirty="0">
                <a:solidFill>
                  <a:prstClr val="black"/>
                </a:solidFill>
              </a:rPr>
              <a:t> </a:t>
            </a:r>
            <a:r>
              <a:rPr lang="nl-BE" sz="1200" cap="all" dirty="0">
                <a:solidFill>
                  <a:prstClr val="black"/>
                </a:solidFill>
              </a:rPr>
              <a:t>2013</a:t>
            </a:r>
            <a:endParaRPr lang="nl-BE" sz="1200" dirty="0">
              <a:solidFill>
                <a:prstClr val="black"/>
              </a:solidFill>
            </a:endParaRPr>
          </a:p>
          <a:p>
            <a:pPr lvl="0"/>
            <a:r>
              <a:rPr lang="nl-BE" sz="1200" dirty="0">
                <a:solidFill>
                  <a:prstClr val="black"/>
                </a:solidFill>
              </a:rPr>
              <a:t>Soedan</a:t>
            </a:r>
          </a:p>
          <a:p>
            <a:pPr lvl="0"/>
            <a:r>
              <a:rPr lang="nl-BE" sz="1200" dirty="0">
                <a:solidFill>
                  <a:prstClr val="black"/>
                </a:solidFill>
              </a:rPr>
              <a:t>Somalië</a:t>
            </a:r>
          </a:p>
          <a:p>
            <a:pPr lvl="0"/>
            <a:r>
              <a:rPr lang="nl-BE" sz="1200" dirty="0">
                <a:solidFill>
                  <a:prstClr val="black"/>
                </a:solidFill>
              </a:rPr>
              <a:t>Tsjaad</a:t>
            </a:r>
          </a:p>
          <a:p>
            <a:pPr lvl="0"/>
            <a:r>
              <a:rPr lang="nl-BE" sz="1200" strike="sngStrike" dirty="0">
                <a:solidFill>
                  <a:prstClr val="black"/>
                </a:solidFill>
              </a:rPr>
              <a:t>Ver. Republiek Tanzania </a:t>
            </a:r>
            <a:r>
              <a:rPr lang="nl-BE" sz="1200" dirty="0">
                <a:solidFill>
                  <a:prstClr val="black"/>
                </a:solidFill>
              </a:rPr>
              <a:t> </a:t>
            </a:r>
            <a:r>
              <a:rPr lang="nl-BE" sz="1200" cap="all" dirty="0">
                <a:solidFill>
                  <a:prstClr val="black"/>
                </a:solidFill>
              </a:rPr>
              <a:t>2012</a:t>
            </a:r>
            <a:endParaRPr lang="nl-BE" sz="1200" dirty="0">
              <a:solidFill>
                <a:prstClr val="black"/>
              </a:solidFill>
            </a:endParaRPr>
          </a:p>
          <a:p>
            <a:pPr lvl="0"/>
            <a:r>
              <a:rPr lang="nl-BE" sz="1200" dirty="0">
                <a:solidFill>
                  <a:prstClr val="black"/>
                </a:solidFill>
              </a:rPr>
              <a:t>Zuid-Soedan</a:t>
            </a:r>
          </a:p>
        </p:txBody>
      </p:sp>
    </p:spTree>
    <p:extLst>
      <p:ext uri="{BB962C8B-B14F-4D97-AF65-F5344CB8AC3E}">
        <p14:creationId xmlns:p14="http://schemas.microsoft.com/office/powerpoint/2010/main" val="328143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sos.cedejen.be/sites/www.sos-kinderdorpen.be/files/styles/page_slideshow_thumb/public/projecten/sim_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793" y="2840705"/>
            <a:ext cx="3948934" cy="28588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624013"/>
            <a:ext cx="2704254" cy="89151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02391" y="5514845"/>
            <a:ext cx="1655453" cy="369332"/>
          </a:xfrm>
          <a:prstGeom prst="rect">
            <a:avLst/>
          </a:prstGeom>
          <a:noFill/>
        </p:spPr>
        <p:txBody>
          <a:bodyPr wrap="none" rtlCol="0">
            <a:spAutoFit/>
          </a:bodyPr>
          <a:lstStyle/>
          <a:p>
            <a:r>
              <a:rPr lang="nl-BE" b="1" dirty="0">
                <a:latin typeface="Arial Black" panose="020B0A04020102020204" pitchFamily="34" charset="0"/>
              </a:rPr>
              <a:t>SIMBAHUIS</a:t>
            </a:r>
          </a:p>
        </p:txBody>
      </p:sp>
      <p:sp>
        <p:nvSpPr>
          <p:cNvPr id="6" name="Rechthoek 5"/>
          <p:cNvSpPr/>
          <p:nvPr/>
        </p:nvSpPr>
        <p:spPr>
          <a:xfrm>
            <a:off x="5238400" y="1070325"/>
            <a:ext cx="3702665" cy="307777"/>
          </a:xfrm>
          <a:prstGeom prst="rect">
            <a:avLst/>
          </a:prstGeom>
        </p:spPr>
        <p:txBody>
          <a:bodyPr wrap="square">
            <a:spAutoFit/>
          </a:bodyPr>
          <a:lstStyle/>
          <a:p>
            <a:r>
              <a:rPr lang="nl-BE" sz="1400" u="sng" dirty="0"/>
              <a:t>http://www.sos-kinderdorpen.be/het-simbahuis</a:t>
            </a:r>
          </a:p>
        </p:txBody>
      </p:sp>
      <p:sp>
        <p:nvSpPr>
          <p:cNvPr id="7" name="Tekstvak 6"/>
          <p:cNvSpPr txBox="1"/>
          <p:nvPr/>
        </p:nvSpPr>
        <p:spPr>
          <a:xfrm>
            <a:off x="179512" y="1640375"/>
            <a:ext cx="8568952" cy="1200329"/>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De vzw SOS Kinderdorpen België zorgt onder meer voor de opvang van kinderen uit moeilijke gezinssituaties.</a:t>
            </a:r>
          </a:p>
          <a:p>
            <a:r>
              <a:rPr lang="nl-BE" i="1" dirty="0">
                <a:latin typeface="Arial" panose="020B0604020202020204" pitchFamily="34" charset="0"/>
                <a:cs typeface="Arial" panose="020B0604020202020204" pitchFamily="34" charset="0"/>
              </a:rPr>
              <a:t>In Liedekerke runnen ze het Simbahuis, in Bande een kinderdorp </a:t>
            </a:r>
            <a:r>
              <a:rPr lang="nl-BE" i="1" dirty="0" err="1">
                <a:latin typeface="Arial" panose="020B0604020202020204" pitchFamily="34" charset="0"/>
                <a:cs typeface="Arial" panose="020B0604020202020204" pitchFamily="34" charset="0"/>
              </a:rPr>
              <a:t>Chantevent</a:t>
            </a:r>
            <a:r>
              <a:rPr lang="nl-BE" i="1" dirty="0">
                <a:latin typeface="Arial" panose="020B0604020202020204" pitchFamily="34" charset="0"/>
                <a:cs typeface="Arial" panose="020B0604020202020204" pitchFamily="34" charset="0"/>
              </a:rPr>
              <a:t>  waar kinderen voor een periode terecht kunnen om tot rust te komen.  </a:t>
            </a:r>
          </a:p>
        </p:txBody>
      </p:sp>
      <p:sp>
        <p:nvSpPr>
          <p:cNvPr id="8" name="Tekstvak 7"/>
          <p:cNvSpPr txBox="1"/>
          <p:nvPr/>
        </p:nvSpPr>
        <p:spPr>
          <a:xfrm>
            <a:off x="527751" y="5949280"/>
            <a:ext cx="8016490" cy="646331"/>
          </a:xfrm>
          <a:prstGeom prst="rect">
            <a:avLst/>
          </a:prstGeom>
          <a:noFill/>
        </p:spPr>
        <p:txBody>
          <a:bodyPr wrap="none" rtlCol="0">
            <a:spAutoFit/>
          </a:bodyPr>
          <a:lstStyle/>
          <a:p>
            <a:r>
              <a:rPr lang="nl-BE" b="1" dirty="0"/>
              <a:t>Bijdrage </a:t>
            </a:r>
            <a:r>
              <a:rPr lang="nl-BE" b="1" dirty="0" err="1"/>
              <a:t>Kiwanis</a:t>
            </a:r>
            <a:r>
              <a:rPr lang="nl-BE" b="1" dirty="0"/>
              <a:t> Oud Heverlee in  2009 :   €2500  voor de inrichting van de woning</a:t>
            </a:r>
          </a:p>
          <a:p>
            <a:r>
              <a:rPr lang="nl-BE" b="1" dirty="0"/>
              <a:t>			     in 2018 :   levering van 2 paletten met schoenen</a:t>
            </a:r>
          </a:p>
        </p:txBody>
      </p:sp>
      <p:grpSp>
        <p:nvGrpSpPr>
          <p:cNvPr id="9" name="Groep 8"/>
          <p:cNvGrpSpPr/>
          <p:nvPr/>
        </p:nvGrpSpPr>
        <p:grpSpPr>
          <a:xfrm>
            <a:off x="179512" y="10361"/>
            <a:ext cx="8761553" cy="528740"/>
            <a:chOff x="179512" y="10361"/>
            <a:chExt cx="8761553" cy="528740"/>
          </a:xfrm>
        </p:grpSpPr>
        <p:pic>
          <p:nvPicPr>
            <p:cNvPr id="1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 name="Afbeelding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02904" y="2840705"/>
            <a:ext cx="2778237" cy="3036451"/>
          </a:xfrm>
          <a:prstGeom prst="rect">
            <a:avLst/>
          </a:prstGeom>
        </p:spPr>
      </p:pic>
    </p:spTree>
    <p:extLst>
      <p:ext uri="{BB962C8B-B14F-4D97-AF65-F5344CB8AC3E}">
        <p14:creationId xmlns:p14="http://schemas.microsoft.com/office/powerpoint/2010/main" val="40448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326" y="3645024"/>
            <a:ext cx="2381813" cy="2507858"/>
          </a:xfrm>
          <a:prstGeom prst="rect">
            <a:avLst/>
          </a:prstGeom>
        </p:spPr>
      </p:pic>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5545" y="2977220"/>
            <a:ext cx="3084360" cy="1740819"/>
          </a:xfrm>
          <a:prstGeom prst="rect">
            <a:avLst/>
          </a:prstGeom>
        </p:spPr>
      </p:pic>
      <p:pic>
        <p:nvPicPr>
          <p:cNvPr id="4" name="Afbeelding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2198" y="2747954"/>
            <a:ext cx="2698955" cy="3236243"/>
          </a:xfrm>
          <a:prstGeom prst="rect">
            <a:avLst/>
          </a:prstGeom>
        </p:spPr>
      </p:pic>
      <p:sp>
        <p:nvSpPr>
          <p:cNvPr id="6" name="Tekstvak 5"/>
          <p:cNvSpPr txBox="1"/>
          <p:nvPr/>
        </p:nvSpPr>
        <p:spPr>
          <a:xfrm>
            <a:off x="324555" y="1763215"/>
            <a:ext cx="6532558" cy="1754326"/>
          </a:xfrm>
          <a:prstGeom prst="rect">
            <a:avLst/>
          </a:prstGeom>
          <a:noFill/>
        </p:spPr>
        <p:txBody>
          <a:bodyPr wrap="none" rtlCol="0">
            <a:spAutoFit/>
          </a:bodyPr>
          <a:lstStyle/>
          <a:p>
            <a:r>
              <a:rPr lang="nl-BE" i="1" dirty="0">
                <a:latin typeface="Arial" panose="020B0604020202020204" pitchFamily="34" charset="0"/>
                <a:cs typeface="Arial" panose="020B0604020202020204" pitchFamily="34" charset="0"/>
              </a:rPr>
              <a:t>Jaarlijks nationaal event georganiseerd door </a:t>
            </a:r>
            <a:r>
              <a:rPr lang="nl-BE" i="1" dirty="0" err="1">
                <a:latin typeface="Arial" panose="020B0604020202020204" pitchFamily="34" charset="0"/>
                <a:cs typeface="Arial" panose="020B0604020202020204" pitchFamily="34" charset="0"/>
              </a:rPr>
              <a:t>Kiwanis</a:t>
            </a:r>
            <a:r>
              <a:rPr lang="nl-BE" i="1" dirty="0">
                <a:latin typeface="Arial" panose="020B0604020202020204" pitchFamily="34" charset="0"/>
                <a:cs typeface="Arial" panose="020B0604020202020204" pitchFamily="34" charset="0"/>
              </a:rPr>
              <a:t> Belgium </a:t>
            </a:r>
          </a:p>
          <a:p>
            <a:r>
              <a:rPr lang="nl-BE" i="1" dirty="0">
                <a:latin typeface="Arial" panose="020B0604020202020204" pitchFamily="34" charset="0"/>
                <a:cs typeface="Arial" panose="020B0604020202020204" pitchFamily="34" charset="0"/>
              </a:rPr>
              <a:t>Met medewerking van vrijwilligers uit alle clubs.</a:t>
            </a:r>
          </a:p>
          <a:p>
            <a:r>
              <a:rPr lang="nl-BE" i="1" dirty="0">
                <a:latin typeface="Arial" panose="020B0604020202020204" pitchFamily="34" charset="0"/>
                <a:cs typeface="Arial" panose="020B0604020202020204" pitchFamily="34" charset="0"/>
              </a:rPr>
              <a:t>Honderden mindervaliden leven zich gedurende vier dagen</a:t>
            </a:r>
          </a:p>
          <a:p>
            <a:r>
              <a:rPr lang="nl-BE" i="1" dirty="0">
                <a:latin typeface="Arial" panose="020B0604020202020204" pitchFamily="34" charset="0"/>
                <a:cs typeface="Arial" panose="020B0604020202020204" pitchFamily="34" charset="0"/>
              </a:rPr>
              <a:t>uit in hun favoriete sportdiscipline.</a:t>
            </a:r>
          </a:p>
          <a:p>
            <a:r>
              <a:rPr lang="nl-BE" i="1" dirty="0">
                <a:latin typeface="Arial" panose="020B0604020202020204" pitchFamily="34" charset="0"/>
                <a:cs typeface="Arial" panose="020B0604020202020204" pitchFamily="34" charset="0"/>
              </a:rPr>
              <a:t>Er heerst een uitzonderlijk</a:t>
            </a:r>
          </a:p>
          <a:p>
            <a:r>
              <a:rPr lang="nl-BE" i="1" dirty="0">
                <a:latin typeface="Arial" panose="020B0604020202020204" pitchFamily="34" charset="0"/>
                <a:cs typeface="Arial" panose="020B0604020202020204" pitchFamily="34" charset="0"/>
              </a:rPr>
              <a:t>enthousiaste sfeer. </a:t>
            </a:r>
          </a:p>
        </p:txBody>
      </p:sp>
      <p:sp>
        <p:nvSpPr>
          <p:cNvPr id="7" name="Tekstvak 6"/>
          <p:cNvSpPr txBox="1"/>
          <p:nvPr/>
        </p:nvSpPr>
        <p:spPr>
          <a:xfrm>
            <a:off x="3145545" y="4725144"/>
            <a:ext cx="3877985" cy="2031325"/>
          </a:xfrm>
          <a:prstGeom prst="rect">
            <a:avLst/>
          </a:prstGeom>
          <a:noFill/>
        </p:spPr>
        <p:txBody>
          <a:bodyPr wrap="none" rtlCol="0">
            <a:spAutoFit/>
          </a:bodyPr>
          <a:lstStyle/>
          <a:p>
            <a:r>
              <a:rPr lang="nl-BE" b="1" dirty="0"/>
              <a:t>Bijdragen </a:t>
            </a:r>
            <a:r>
              <a:rPr lang="nl-BE" b="1" dirty="0" err="1"/>
              <a:t>Kiwanis</a:t>
            </a:r>
            <a:r>
              <a:rPr lang="nl-BE" b="1" dirty="0"/>
              <a:t> Oud Heverlee :</a:t>
            </a:r>
          </a:p>
          <a:p>
            <a:r>
              <a:rPr lang="nl-BE" b="1" dirty="0"/>
              <a:t>2007 : €300	2013 : €300	</a:t>
            </a:r>
          </a:p>
          <a:p>
            <a:r>
              <a:rPr lang="nl-BE" b="1" dirty="0"/>
              <a:t>2008 : €300	2014 : €300</a:t>
            </a:r>
          </a:p>
          <a:p>
            <a:r>
              <a:rPr lang="nl-BE" b="1" dirty="0"/>
              <a:t>2009 : €300	2015 : €300</a:t>
            </a:r>
          </a:p>
          <a:p>
            <a:r>
              <a:rPr lang="nl-BE" b="1" dirty="0"/>
              <a:t>2010 : €300	2016 : €350</a:t>
            </a:r>
          </a:p>
          <a:p>
            <a:r>
              <a:rPr lang="nl-BE" b="1" dirty="0"/>
              <a:t>2011 : €300	2017 : €350</a:t>
            </a:r>
          </a:p>
          <a:p>
            <a:r>
              <a:rPr lang="nl-BE" b="1" dirty="0"/>
              <a:t>2012 : €300	2018 : €350</a:t>
            </a:r>
          </a:p>
        </p:txBody>
      </p:sp>
      <p:sp>
        <p:nvSpPr>
          <p:cNvPr id="10" name="Rechthoek 9">
            <a:hlinkClick r:id="rId5"/>
          </p:cNvPr>
          <p:cNvSpPr/>
          <p:nvPr/>
        </p:nvSpPr>
        <p:spPr>
          <a:xfrm>
            <a:off x="5804755" y="647109"/>
            <a:ext cx="2475293" cy="338554"/>
          </a:xfrm>
          <a:prstGeom prst="rect">
            <a:avLst/>
          </a:prstGeom>
        </p:spPr>
        <p:txBody>
          <a:bodyPr wrap="none">
            <a:spAutoFit/>
          </a:bodyPr>
          <a:lstStyle/>
          <a:p>
            <a:r>
              <a:rPr lang="nl-BE" sz="1600" u="sng" dirty="0"/>
              <a:t>http://www.kiwanis.be/sob</a:t>
            </a:r>
          </a:p>
        </p:txBody>
      </p:sp>
      <p:grpSp>
        <p:nvGrpSpPr>
          <p:cNvPr id="9" name="Groep 8"/>
          <p:cNvGrpSpPr/>
          <p:nvPr/>
        </p:nvGrpSpPr>
        <p:grpSpPr>
          <a:xfrm>
            <a:off x="179512" y="10361"/>
            <a:ext cx="8761553" cy="528740"/>
            <a:chOff x="179512" y="10361"/>
            <a:chExt cx="8761553" cy="528740"/>
          </a:xfrm>
        </p:grpSpPr>
        <p:pic>
          <p:nvPicPr>
            <p:cNvPr id="11"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3"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4" name="Rechte verbindingslijn 13"/>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122" name="Picture 2" descr="Special Olympics Belgium"/>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299938" y="521166"/>
            <a:ext cx="4608512" cy="1228938"/>
          </a:xfrm>
          <a:prstGeom prst="rect">
            <a:avLst/>
          </a:prstGeom>
          <a:solidFill>
            <a:schemeClr val="tx2">
              <a:lumMod val="60000"/>
              <a:lumOff val="40000"/>
            </a:schemeClr>
          </a:solidFill>
        </p:spPr>
      </p:pic>
    </p:spTree>
    <p:extLst>
      <p:ext uri="{BB962C8B-B14F-4D97-AF65-F5344CB8AC3E}">
        <p14:creationId xmlns:p14="http://schemas.microsoft.com/office/powerpoint/2010/main" val="403183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kstvak 6"/>
          <p:cNvSpPr txBox="1"/>
          <p:nvPr/>
        </p:nvSpPr>
        <p:spPr>
          <a:xfrm>
            <a:off x="3203848" y="1016544"/>
            <a:ext cx="3194401" cy="369332"/>
          </a:xfrm>
          <a:prstGeom prst="rect">
            <a:avLst/>
          </a:prstGeom>
          <a:noFill/>
        </p:spPr>
        <p:txBody>
          <a:bodyPr wrap="none" rtlCol="0">
            <a:spAutoFit/>
          </a:bodyPr>
          <a:lstStyle/>
          <a:p>
            <a:r>
              <a:rPr lang="nl-BE" b="1" dirty="0"/>
              <a:t>Vrij Technisch Instituut   Leuven</a:t>
            </a:r>
          </a:p>
        </p:txBody>
      </p:sp>
      <p:sp>
        <p:nvSpPr>
          <p:cNvPr id="12" name="Tekstvak 11"/>
          <p:cNvSpPr txBox="1"/>
          <p:nvPr/>
        </p:nvSpPr>
        <p:spPr>
          <a:xfrm>
            <a:off x="503927" y="6256920"/>
            <a:ext cx="7853753" cy="369332"/>
          </a:xfrm>
          <a:prstGeom prst="rect">
            <a:avLst/>
          </a:prstGeom>
          <a:noFill/>
        </p:spPr>
        <p:txBody>
          <a:bodyPr wrap="none" rtlCol="0">
            <a:spAutoFit/>
          </a:bodyPr>
          <a:lstStyle/>
          <a:p>
            <a:r>
              <a:rPr lang="nl-BE" b="1" dirty="0"/>
              <a:t>Bijdrage </a:t>
            </a:r>
            <a:r>
              <a:rPr lang="nl-BE" b="1" dirty="0" err="1"/>
              <a:t>Kiwanis</a:t>
            </a:r>
            <a:r>
              <a:rPr lang="nl-BE" b="1" dirty="0"/>
              <a:t> Oud Heverlee  2023 :   € 5000  voor aankoop kledij en materiaal </a:t>
            </a:r>
          </a:p>
        </p:txBody>
      </p:sp>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9368" y="1765738"/>
            <a:ext cx="6889754" cy="36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396312"/>
            <a:ext cx="2025661" cy="146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928" y="1783428"/>
            <a:ext cx="4322112" cy="447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31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B7F85B0-C1E1-49F4-B3EE-7788ED0DD124" descr="cid:2B7F85B0-C1E1-49F4-B3EE-7788ED0DD124"/>
          <p:cNvPicPr>
            <a:picLocks noChangeAspect="1" noChangeArrowheads="1"/>
          </p:cNvPicPr>
          <p:nvPr/>
        </p:nvPicPr>
        <p:blipFill rotWithShape="1">
          <a:blip r:embed="rId2" r:link="rId3" cstate="email">
            <a:extLst>
              <a:ext uri="{28A0092B-C50C-407E-A947-70E740481C1C}">
                <a14:useLocalDpi xmlns:a14="http://schemas.microsoft.com/office/drawing/2010/main"/>
              </a:ext>
            </a:extLst>
          </a:blip>
          <a:srcRect/>
          <a:stretch/>
        </p:blipFill>
        <p:spPr bwMode="auto">
          <a:xfrm>
            <a:off x="495635" y="2030241"/>
            <a:ext cx="3832440" cy="181622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94630" y="696015"/>
            <a:ext cx="7238841" cy="369332"/>
          </a:xfrm>
          <a:prstGeom prst="rect">
            <a:avLst/>
          </a:prstGeom>
          <a:noFill/>
        </p:spPr>
        <p:txBody>
          <a:bodyPr wrap="none" rtlCol="0">
            <a:spAutoFit/>
          </a:bodyPr>
          <a:lstStyle/>
          <a:p>
            <a:r>
              <a:rPr lang="nl-BE" b="1" dirty="0">
                <a:latin typeface="Arial Black" panose="020B0A04020102020204" pitchFamily="34" charset="0"/>
              </a:rPr>
              <a:t>JANA en JELIEN , mindervalide zusjes uit Oud-Heverlee</a:t>
            </a:r>
          </a:p>
        </p:txBody>
      </p:sp>
      <p:sp>
        <p:nvSpPr>
          <p:cNvPr id="4" name="Tekstvak 3"/>
          <p:cNvSpPr txBox="1"/>
          <p:nvPr/>
        </p:nvSpPr>
        <p:spPr>
          <a:xfrm>
            <a:off x="194630" y="1106911"/>
            <a:ext cx="8568952" cy="923330"/>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Jana en Jolien verloren in 2011 hun mama. De papa zorgt nu alleen voor hen.</a:t>
            </a:r>
          </a:p>
          <a:p>
            <a:r>
              <a:rPr lang="nl-BE" i="1" dirty="0">
                <a:latin typeface="Arial" panose="020B0604020202020204" pitchFamily="34" charset="0"/>
                <a:cs typeface="Arial" panose="020B0604020202020204" pitchFamily="34" charset="0"/>
              </a:rPr>
              <a:t>Om zich autonoom te kunnen verplaatsen zochten ze de fondsen om voor beiden een </a:t>
            </a:r>
            <a:r>
              <a:rPr lang="nl-BE" i="1" dirty="0" err="1">
                <a:latin typeface="Arial" panose="020B0604020202020204" pitchFamily="34" charset="0"/>
                <a:cs typeface="Arial" panose="020B0604020202020204" pitchFamily="34" charset="0"/>
              </a:rPr>
              <a:t>scootmobiel</a:t>
            </a:r>
            <a:r>
              <a:rPr lang="nl-BE" i="1" dirty="0">
                <a:latin typeface="Arial" panose="020B0604020202020204" pitchFamily="34" charset="0"/>
                <a:cs typeface="Arial" panose="020B0604020202020204" pitchFamily="34" charset="0"/>
              </a:rPr>
              <a:t> aan te schaffen. </a:t>
            </a:r>
          </a:p>
        </p:txBody>
      </p:sp>
      <p:sp>
        <p:nvSpPr>
          <p:cNvPr id="6" name="Tekstvak 5"/>
          <p:cNvSpPr txBox="1"/>
          <p:nvPr/>
        </p:nvSpPr>
        <p:spPr>
          <a:xfrm>
            <a:off x="194630" y="4005064"/>
            <a:ext cx="8964487" cy="923330"/>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Jana en Jolien zijn ook fervente rolstoeldansers. Ze wonnen verscheidene malen de </a:t>
            </a:r>
            <a:r>
              <a:rPr lang="nl-BE" i="1" dirty="0" err="1">
                <a:latin typeface="Arial" panose="020B0604020202020204" pitchFamily="34" charset="0"/>
                <a:cs typeface="Arial" panose="020B0604020202020204" pitchFamily="34" charset="0"/>
              </a:rPr>
              <a:t>kampioenentitel</a:t>
            </a:r>
            <a:r>
              <a:rPr lang="nl-BE" i="1" dirty="0">
                <a:latin typeface="Arial" panose="020B0604020202020204" pitchFamily="34" charset="0"/>
                <a:cs typeface="Arial" panose="020B0604020202020204" pitchFamily="34" charset="0"/>
              </a:rPr>
              <a:t>.</a:t>
            </a:r>
            <a:r>
              <a:rPr lang="nl-BE" i="1" dirty="0">
                <a:solidFill>
                  <a:prstClr val="black"/>
                </a:solidFill>
                <a:latin typeface="Arial" panose="020B0604020202020204" pitchFamily="34" charset="0"/>
                <a:cs typeface="Arial" panose="020B0604020202020204" pitchFamily="34" charset="0"/>
              </a:rPr>
              <a:t> In 2016 organiseerden ze de interland wedstrijd in Oud Heverlee. Hiervoor diende de zaal uitgerust te worden met een aangepaste dansvloer</a:t>
            </a:r>
            <a:r>
              <a:rPr lang="nl-BE" i="1" dirty="0">
                <a:latin typeface="Arial" panose="020B0604020202020204" pitchFamily="34" charset="0"/>
                <a:cs typeface="Arial" panose="020B0604020202020204" pitchFamily="34" charset="0"/>
              </a:rPr>
              <a:t> </a:t>
            </a:r>
          </a:p>
        </p:txBody>
      </p:sp>
      <p:sp>
        <p:nvSpPr>
          <p:cNvPr id="7" name="Tekstvak 6"/>
          <p:cNvSpPr txBox="1"/>
          <p:nvPr/>
        </p:nvSpPr>
        <p:spPr>
          <a:xfrm>
            <a:off x="24880" y="6202511"/>
            <a:ext cx="9145015" cy="584775"/>
          </a:xfrm>
          <a:prstGeom prst="rect">
            <a:avLst/>
          </a:prstGeom>
          <a:noFill/>
        </p:spPr>
        <p:txBody>
          <a:bodyPr wrap="square" rtlCol="0">
            <a:spAutoFit/>
          </a:bodyPr>
          <a:lstStyle/>
          <a:p>
            <a:r>
              <a:rPr lang="nl-BE" sz="1600" b="1" dirty="0"/>
              <a:t>Bijdrage </a:t>
            </a:r>
            <a:r>
              <a:rPr lang="nl-BE" sz="1600" b="1" dirty="0" err="1"/>
              <a:t>Kiwanis</a:t>
            </a:r>
            <a:r>
              <a:rPr lang="nl-BE" sz="1600" b="1" dirty="0"/>
              <a:t> Oud Heverlee :</a:t>
            </a:r>
          </a:p>
          <a:p>
            <a:r>
              <a:rPr lang="nl-BE" sz="1600" b="1" dirty="0"/>
              <a:t> 2012 :  twee  </a:t>
            </a:r>
            <a:r>
              <a:rPr lang="nl-BE" sz="1600" b="1" dirty="0" err="1"/>
              <a:t>scootmobiels</a:t>
            </a:r>
            <a:r>
              <a:rPr lang="nl-BE" sz="1600" b="1" dirty="0"/>
              <a:t>    €2888 	2016 :  €1000  huur dansvloer		2020 : €1000 </a:t>
            </a:r>
          </a:p>
        </p:txBody>
      </p:sp>
      <p:grpSp>
        <p:nvGrpSpPr>
          <p:cNvPr id="18" name="Groep 17"/>
          <p:cNvGrpSpPr/>
          <p:nvPr/>
        </p:nvGrpSpPr>
        <p:grpSpPr>
          <a:xfrm>
            <a:off x="179512" y="10361"/>
            <a:ext cx="8761553" cy="528740"/>
            <a:chOff x="179512" y="10361"/>
            <a:chExt cx="8761553" cy="528740"/>
          </a:xfrm>
        </p:grpSpPr>
        <p:pic>
          <p:nvPicPr>
            <p:cNvPr id="14"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6"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7" name="Rechte verbindingslijn 16"/>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descr="Jana en Jelien tijdens de fina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8704" y="2032054"/>
            <a:ext cx="2421816" cy="1828264"/>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p:cNvSpPr/>
          <p:nvPr/>
        </p:nvSpPr>
        <p:spPr>
          <a:xfrm>
            <a:off x="43136" y="5013176"/>
            <a:ext cx="9108504" cy="1277273"/>
          </a:xfrm>
          <a:prstGeom prst="rect">
            <a:avLst/>
          </a:prstGeom>
        </p:spPr>
        <p:txBody>
          <a:bodyPr wrap="square">
            <a:spAutoFit/>
          </a:bodyPr>
          <a:lstStyle/>
          <a:p>
            <a:r>
              <a:rPr lang="nl-BE" sz="1100" dirty="0"/>
              <a:t>HLN okt 2016 </a:t>
            </a:r>
            <a:r>
              <a:rPr lang="nl-BE" sz="1100" b="1" cap="all" dirty="0"/>
              <a:t>OUD-HEVERLEE</a:t>
            </a:r>
            <a:r>
              <a:rPr lang="nl-BE" sz="1100" dirty="0"/>
              <a:t> Tweelingzussen Jana en </a:t>
            </a:r>
            <a:r>
              <a:rPr lang="nl-BE" sz="1100" dirty="0" err="1"/>
              <a:t>Jelien</a:t>
            </a:r>
            <a:r>
              <a:rPr lang="nl-BE" sz="1100" dirty="0"/>
              <a:t> </a:t>
            </a:r>
            <a:r>
              <a:rPr lang="nl-BE" sz="1100" dirty="0" err="1"/>
              <a:t>Vanes</a:t>
            </a:r>
            <a:r>
              <a:rPr lang="nl-BE" sz="1100" dirty="0"/>
              <a:t> uit Oud-Heverlee zijn deze maand gekroond tot Belgisch Kampioen rolstoeldansen.</a:t>
            </a:r>
          </a:p>
          <a:p>
            <a:r>
              <a:rPr lang="nl-BE" sz="1100" dirty="0"/>
              <a:t>Het duo behaalde de titel dankzij een uitstekende prestatie in de finale in Hasselt met een Engelse wals, een quickstep en een samba. Een knappe prestatie van Jana en </a:t>
            </a:r>
            <a:r>
              <a:rPr lang="nl-BE" sz="1100" dirty="0" err="1"/>
              <a:t>Jelien</a:t>
            </a:r>
            <a:r>
              <a:rPr lang="nl-BE" sz="1100" dirty="0"/>
              <a:t>, die door een hersenletsel al hun hele leven in een rolstoel zitten gekluisterd.</a:t>
            </a:r>
            <a:br>
              <a:rPr lang="nl-BE" sz="1100" dirty="0"/>
            </a:br>
            <a:r>
              <a:rPr lang="nl-BE" sz="1100" dirty="0"/>
              <a:t>”We willen in de eerste plaats onze dansclub de </a:t>
            </a:r>
            <a:r>
              <a:rPr lang="nl-BE" sz="1100" dirty="0" err="1"/>
              <a:t>Keerbergse</a:t>
            </a:r>
            <a:r>
              <a:rPr lang="nl-BE" sz="1100" dirty="0"/>
              <a:t> Amigo’s bedanken, maar natuurlijk ook onze papa, die sinds het overlijden van onze moeder alle zorgen op zich neemt. Hij gaat met ons naar elke training, dus zonder hem zouden we deze leuke sport niet kunnen beoefenen”, zeggen de twee zussen. “Of we het verwacht hadden dat we gingen winnen? Toen de trainingen begonnen voor het kampioenschap keken we er natuurlijk naar uit om deel te nemen. We doen het rolstoeldansen heel graag en beleven er veel plezier aan. Schitterend dat we onze titel nu ook verlengen!” (KHK)</a:t>
            </a:r>
          </a:p>
        </p:txBody>
      </p:sp>
    </p:spTree>
    <p:extLst>
      <p:ext uri="{BB962C8B-B14F-4D97-AF65-F5344CB8AC3E}">
        <p14:creationId xmlns:p14="http://schemas.microsoft.com/office/powerpoint/2010/main" val="242687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hezmarraine.files.wordpress.com/2013/04/cropped-werf.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1600" y="3140968"/>
            <a:ext cx="6762857"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269776" y="980728"/>
            <a:ext cx="6721584" cy="369332"/>
          </a:xfrm>
          <a:prstGeom prst="rect">
            <a:avLst/>
          </a:prstGeom>
          <a:noFill/>
        </p:spPr>
        <p:txBody>
          <a:bodyPr wrap="none" rtlCol="0">
            <a:spAutoFit/>
          </a:bodyPr>
          <a:lstStyle/>
          <a:p>
            <a:r>
              <a:rPr lang="nl-BE" b="1" dirty="0" err="1">
                <a:latin typeface="Arial Black" panose="020B0A04020102020204" pitchFamily="34" charset="0"/>
              </a:rPr>
              <a:t>Impore</a:t>
            </a:r>
            <a:r>
              <a:rPr lang="nl-BE" b="1" dirty="0">
                <a:latin typeface="Arial Black" panose="020B0A04020102020204" pitchFamily="34" charset="0"/>
              </a:rPr>
              <a:t>-project Rwanda : kindersterfte terugdringen</a:t>
            </a:r>
          </a:p>
        </p:txBody>
      </p:sp>
      <p:sp>
        <p:nvSpPr>
          <p:cNvPr id="7" name="Tekstvak 6"/>
          <p:cNvSpPr txBox="1"/>
          <p:nvPr/>
        </p:nvSpPr>
        <p:spPr>
          <a:xfrm>
            <a:off x="283177" y="1700808"/>
            <a:ext cx="8568952" cy="923330"/>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De vzw </a:t>
            </a:r>
            <a:r>
              <a:rPr lang="nl-BE" i="1" dirty="0" err="1">
                <a:latin typeface="Arial" panose="020B0604020202020204" pitchFamily="34" charset="0"/>
                <a:cs typeface="Arial" panose="020B0604020202020204" pitchFamily="34" charset="0"/>
              </a:rPr>
              <a:t>Impore</a:t>
            </a:r>
            <a:r>
              <a:rPr lang="nl-BE" i="1" dirty="0">
                <a:latin typeface="Arial" panose="020B0604020202020204" pitchFamily="34" charset="0"/>
                <a:cs typeface="Arial" panose="020B0604020202020204" pitchFamily="34" charset="0"/>
              </a:rPr>
              <a:t> zorgt in </a:t>
            </a:r>
            <a:r>
              <a:rPr lang="nl-BE" i="1" dirty="0" err="1">
                <a:latin typeface="Arial" panose="020B0604020202020204" pitchFamily="34" charset="0"/>
                <a:cs typeface="Arial" panose="020B0604020202020204" pitchFamily="34" charset="0"/>
              </a:rPr>
              <a:t>Ruwande</a:t>
            </a:r>
            <a:r>
              <a:rPr lang="nl-BE" i="1" dirty="0">
                <a:latin typeface="Arial" panose="020B0604020202020204" pitchFamily="34" charset="0"/>
                <a:cs typeface="Arial" panose="020B0604020202020204" pitchFamily="34" charset="0"/>
              </a:rPr>
              <a:t> voor de opvang van jonge moeders en hun zorgbehoevende kinderen. Met steun onder andere </a:t>
            </a:r>
            <a:r>
              <a:rPr lang="nl-BE" i="1" dirty="0" err="1">
                <a:latin typeface="Arial" panose="020B0604020202020204" pitchFamily="34" charset="0"/>
                <a:cs typeface="Arial" panose="020B0604020202020204" pitchFamily="34" charset="0"/>
              </a:rPr>
              <a:t>belgische</a:t>
            </a:r>
            <a:r>
              <a:rPr lang="nl-BE" i="1" dirty="0">
                <a:latin typeface="Arial" panose="020B0604020202020204" pitchFamily="34" charset="0"/>
                <a:cs typeface="Arial" panose="020B0604020202020204" pitchFamily="34" charset="0"/>
              </a:rPr>
              <a:t> vrijwilligers bouwen ze een opvangcentrum voor deze moeders.  </a:t>
            </a:r>
          </a:p>
        </p:txBody>
      </p:sp>
      <p:sp>
        <p:nvSpPr>
          <p:cNvPr id="8" name="Tekstvak 7"/>
          <p:cNvSpPr txBox="1"/>
          <p:nvPr/>
        </p:nvSpPr>
        <p:spPr>
          <a:xfrm>
            <a:off x="267932" y="6174596"/>
            <a:ext cx="7595605" cy="369332"/>
          </a:xfrm>
          <a:prstGeom prst="rect">
            <a:avLst/>
          </a:prstGeom>
          <a:noFill/>
        </p:spPr>
        <p:txBody>
          <a:bodyPr wrap="none" rtlCol="0">
            <a:spAutoFit/>
          </a:bodyPr>
          <a:lstStyle/>
          <a:p>
            <a:r>
              <a:rPr lang="nl-BE" b="1" dirty="0"/>
              <a:t>Bijdrage </a:t>
            </a:r>
            <a:r>
              <a:rPr lang="nl-BE" b="1" dirty="0" err="1"/>
              <a:t>Kiwanis</a:t>
            </a:r>
            <a:r>
              <a:rPr lang="nl-BE" b="1" dirty="0"/>
              <a:t> Oud Heverlee in  2012 :   €1500  voor bouw opvangcentrum</a:t>
            </a:r>
          </a:p>
        </p:txBody>
      </p:sp>
      <p:grpSp>
        <p:nvGrpSpPr>
          <p:cNvPr id="9" name="Groep 8"/>
          <p:cNvGrpSpPr/>
          <p:nvPr/>
        </p:nvGrpSpPr>
        <p:grpSpPr>
          <a:xfrm>
            <a:off x="179512" y="10361"/>
            <a:ext cx="8761553" cy="528740"/>
            <a:chOff x="179512" y="10361"/>
            <a:chExt cx="8761553" cy="528740"/>
          </a:xfrm>
        </p:grpSpPr>
        <p:pic>
          <p:nvPicPr>
            <p:cNvPr id="1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3" name="Rechte verbindingslijn 1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070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630" y="696016"/>
            <a:ext cx="7728189" cy="30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ep 4"/>
          <p:cNvGrpSpPr/>
          <p:nvPr/>
        </p:nvGrpSpPr>
        <p:grpSpPr>
          <a:xfrm>
            <a:off x="179512" y="10361"/>
            <a:ext cx="8761553" cy="528740"/>
            <a:chOff x="179512" y="10361"/>
            <a:chExt cx="8761553" cy="528740"/>
          </a:xfrm>
        </p:grpSpPr>
        <p:pic>
          <p:nvPicPr>
            <p:cNvPr id="6"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8"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9" name="Rechte verbindingslijn 8"/>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kstvak 9"/>
          <p:cNvSpPr txBox="1"/>
          <p:nvPr/>
        </p:nvSpPr>
        <p:spPr>
          <a:xfrm>
            <a:off x="611560" y="696015"/>
            <a:ext cx="1402948" cy="369332"/>
          </a:xfrm>
          <a:prstGeom prst="rect">
            <a:avLst/>
          </a:prstGeom>
          <a:noFill/>
        </p:spPr>
        <p:txBody>
          <a:bodyPr wrap="none" rtlCol="0">
            <a:spAutoFit/>
          </a:bodyPr>
          <a:lstStyle/>
          <a:p>
            <a:r>
              <a:rPr lang="nl-BE" b="1" dirty="0">
                <a:latin typeface="Arial Black" panose="020B0A04020102020204" pitchFamily="34" charset="0"/>
              </a:rPr>
              <a:t>TRI4KIDS</a:t>
            </a:r>
          </a:p>
        </p:txBody>
      </p:sp>
      <p:sp>
        <p:nvSpPr>
          <p:cNvPr id="12" name="Rechthoek 11"/>
          <p:cNvSpPr/>
          <p:nvPr/>
        </p:nvSpPr>
        <p:spPr>
          <a:xfrm>
            <a:off x="556921" y="3979972"/>
            <a:ext cx="7632848" cy="369332"/>
          </a:xfrm>
          <a:prstGeom prst="rect">
            <a:avLst/>
          </a:prstGeom>
          <a:solidFill>
            <a:schemeClr val="bg1"/>
          </a:solidFill>
        </p:spPr>
        <p:txBody>
          <a:bodyPr wrap="square">
            <a:spAutoFit/>
          </a:bodyPr>
          <a:lstStyle/>
          <a:p>
            <a:r>
              <a:rPr lang="nl-BE" i="1" dirty="0">
                <a:latin typeface="+mj-lt"/>
                <a:cs typeface="Arial" panose="020B0604020202020204" pitchFamily="34" charset="0"/>
              </a:rPr>
              <a:t>met Rob Heirbaut als drijvende kracht  </a:t>
            </a:r>
            <a:r>
              <a:rPr lang="nl-BE" i="1" dirty="0" err="1">
                <a:latin typeface="+mj-lt"/>
                <a:cs typeface="Arial" panose="020B0604020202020204" pitchFamily="34" charset="0"/>
              </a:rPr>
              <a:t>tvv</a:t>
            </a:r>
            <a:r>
              <a:rPr lang="nl-BE" i="1" dirty="0">
                <a:latin typeface="+mj-lt"/>
                <a:cs typeface="Arial" panose="020B0604020202020204" pitchFamily="34" charset="0"/>
              </a:rPr>
              <a:t> De </a:t>
            </a:r>
            <a:r>
              <a:rPr lang="nl-BE" i="1" dirty="0" err="1">
                <a:latin typeface="+mj-lt"/>
                <a:cs typeface="Arial" panose="020B0604020202020204" pitchFamily="34" charset="0"/>
              </a:rPr>
              <a:t>Eglantier</a:t>
            </a:r>
            <a:r>
              <a:rPr lang="nl-BE" i="1" dirty="0">
                <a:latin typeface="+mj-lt"/>
                <a:cs typeface="Arial" panose="020B0604020202020204" pitchFamily="34" charset="0"/>
              </a:rPr>
              <a:t> </a:t>
            </a:r>
          </a:p>
        </p:txBody>
      </p:sp>
      <p:sp>
        <p:nvSpPr>
          <p:cNvPr id="4" name="Rechthoek 3"/>
          <p:cNvSpPr/>
          <p:nvPr/>
        </p:nvSpPr>
        <p:spPr>
          <a:xfrm>
            <a:off x="543803" y="4390172"/>
            <a:ext cx="8532440" cy="1600438"/>
          </a:xfrm>
          <a:prstGeom prst="rect">
            <a:avLst/>
          </a:prstGeom>
        </p:spPr>
        <p:txBody>
          <a:bodyPr wrap="square">
            <a:spAutoFit/>
          </a:bodyPr>
          <a:lstStyle/>
          <a:p>
            <a:r>
              <a:rPr lang="nl-BE" sz="1400" dirty="0"/>
              <a:t>Acht enthousiaste bekende sportievelingen gaan de uitdaging aan om op 3 oktober 2010 in Barcelona een volledige triatlon (3,8 km zwemmen, 180 km fietsen, 42,2 km lopen) af te werken. Zij doen dat voor een goed doel: twee therapeutische dagverblijven voor bijzondere kinderen, Merlijn in Deurne en De </a:t>
            </a:r>
            <a:r>
              <a:rPr lang="nl-BE" sz="1400" dirty="0" err="1"/>
              <a:t>Eglantier</a:t>
            </a:r>
            <a:r>
              <a:rPr lang="nl-BE" sz="1400" dirty="0"/>
              <a:t> in </a:t>
            </a:r>
            <a:r>
              <a:rPr lang="nl-BE" sz="1400" dirty="0" err="1"/>
              <a:t>Leefdaal</a:t>
            </a:r>
            <a:r>
              <a:rPr lang="nl-BE" sz="1400" dirty="0"/>
              <a:t>.</a:t>
            </a:r>
          </a:p>
          <a:p>
            <a:r>
              <a:rPr lang="nl-BE" sz="1400" dirty="0"/>
              <a:t>Triatlon blijft tot de verbeelding spreken. Meteen de reden waarom Sabine Appelmans (meter van het project), Bob </a:t>
            </a:r>
            <a:r>
              <a:rPr lang="nl-BE" sz="1400" dirty="0" err="1"/>
              <a:t>Dejongh</a:t>
            </a:r>
            <a:r>
              <a:rPr lang="nl-BE" sz="1400" dirty="0"/>
              <a:t>, Dirk </a:t>
            </a:r>
            <a:r>
              <a:rPr lang="nl-BE" sz="1400" dirty="0" err="1"/>
              <a:t>Gerlo</a:t>
            </a:r>
            <a:r>
              <a:rPr lang="nl-BE" sz="1400" dirty="0"/>
              <a:t>, Rob Heirbaut, Kris Meertens, Bart Schols, Stefan </a:t>
            </a:r>
            <a:r>
              <a:rPr lang="nl-BE" sz="1400" dirty="0" err="1"/>
              <a:t>Vanaudenhove</a:t>
            </a:r>
            <a:r>
              <a:rPr lang="nl-BE" sz="1400" dirty="0"/>
              <a:t> en Chris Van den </a:t>
            </a:r>
            <a:r>
              <a:rPr lang="nl-BE" sz="1400" dirty="0" err="1"/>
              <a:t>Abeele</a:t>
            </a:r>
            <a:r>
              <a:rPr lang="nl-BE" sz="1400" dirty="0"/>
              <a:t> op een volledige triatlon mikken. Onder begeleiding van Kathleen Smet werken ze naar de triatlon van Barcelona toe. De uitdaging lijkt groot. De wetenschappelijke omkadering moet het geheel haalbaar maken.</a:t>
            </a:r>
          </a:p>
        </p:txBody>
      </p:sp>
      <p:sp>
        <p:nvSpPr>
          <p:cNvPr id="16" name="Tekstvak 15"/>
          <p:cNvSpPr txBox="1"/>
          <p:nvPr/>
        </p:nvSpPr>
        <p:spPr>
          <a:xfrm>
            <a:off x="576892" y="6174596"/>
            <a:ext cx="4781565" cy="369332"/>
          </a:xfrm>
          <a:prstGeom prst="rect">
            <a:avLst/>
          </a:prstGeom>
          <a:noFill/>
        </p:spPr>
        <p:txBody>
          <a:bodyPr wrap="none" rtlCol="0">
            <a:spAutoFit/>
          </a:bodyPr>
          <a:lstStyle/>
          <a:p>
            <a:r>
              <a:rPr lang="nl-BE" b="1" dirty="0"/>
              <a:t>Bijdrage </a:t>
            </a:r>
            <a:r>
              <a:rPr lang="nl-BE" b="1" dirty="0" err="1"/>
              <a:t>Kiwanis</a:t>
            </a:r>
            <a:r>
              <a:rPr lang="nl-BE" b="1" dirty="0"/>
              <a:t> Oud Heverlee in  2010 :   €2500</a:t>
            </a:r>
          </a:p>
        </p:txBody>
      </p:sp>
      <p:sp>
        <p:nvSpPr>
          <p:cNvPr id="13" name="Tekstvak 12"/>
          <p:cNvSpPr txBox="1"/>
          <p:nvPr/>
        </p:nvSpPr>
        <p:spPr>
          <a:xfrm>
            <a:off x="576536" y="3477455"/>
            <a:ext cx="3796809" cy="461665"/>
          </a:xfrm>
          <a:prstGeom prst="rect">
            <a:avLst/>
          </a:prstGeom>
          <a:noFill/>
        </p:spPr>
        <p:txBody>
          <a:bodyPr wrap="none" rtlCol="0">
            <a:spAutoFit/>
          </a:bodyPr>
          <a:lstStyle/>
          <a:p>
            <a:r>
              <a:rPr lang="nl-BE" sz="2400" b="1" dirty="0"/>
              <a:t>Triatlon voor het goede doel</a:t>
            </a:r>
          </a:p>
        </p:txBody>
      </p:sp>
    </p:spTree>
    <p:extLst>
      <p:ext uri="{BB962C8B-B14F-4D97-AF65-F5344CB8AC3E}">
        <p14:creationId xmlns:p14="http://schemas.microsoft.com/office/powerpoint/2010/main" val="197297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552" y="2204864"/>
            <a:ext cx="6902232" cy="3969732"/>
          </a:xfrm>
          <a:prstGeom prst="rect">
            <a:avLst/>
          </a:prstGeom>
        </p:spPr>
      </p:pic>
      <p:sp>
        <p:nvSpPr>
          <p:cNvPr id="3" name="Tekstvak 2"/>
          <p:cNvSpPr txBox="1"/>
          <p:nvPr/>
        </p:nvSpPr>
        <p:spPr>
          <a:xfrm>
            <a:off x="208112" y="729937"/>
            <a:ext cx="5725542" cy="369332"/>
          </a:xfrm>
          <a:prstGeom prst="rect">
            <a:avLst/>
          </a:prstGeom>
          <a:noFill/>
        </p:spPr>
        <p:txBody>
          <a:bodyPr wrap="none" rtlCol="0">
            <a:spAutoFit/>
          </a:bodyPr>
          <a:lstStyle/>
          <a:p>
            <a:r>
              <a:rPr lang="nl-BE" b="1" dirty="0">
                <a:latin typeface="Arial Black" panose="020B0A04020102020204" pitchFamily="34" charset="0"/>
              </a:rPr>
              <a:t>Speelpleinwerking Don Bosco Oud-Heverlee</a:t>
            </a:r>
          </a:p>
        </p:txBody>
      </p:sp>
      <p:sp>
        <p:nvSpPr>
          <p:cNvPr id="4" name="Rechthoek 3"/>
          <p:cNvSpPr/>
          <p:nvPr/>
        </p:nvSpPr>
        <p:spPr>
          <a:xfrm>
            <a:off x="6001815" y="791492"/>
            <a:ext cx="2855525" cy="307777"/>
          </a:xfrm>
          <a:prstGeom prst="rect">
            <a:avLst/>
          </a:prstGeom>
        </p:spPr>
        <p:txBody>
          <a:bodyPr wrap="none">
            <a:spAutoFit/>
          </a:bodyPr>
          <a:lstStyle/>
          <a:p>
            <a:r>
              <a:rPr lang="nl-BE" sz="1400" u="sng" dirty="0"/>
              <a:t>http://www.speelpleindonbosco.be/</a:t>
            </a:r>
          </a:p>
        </p:txBody>
      </p:sp>
      <p:sp>
        <p:nvSpPr>
          <p:cNvPr id="5" name="Tekstvak 4"/>
          <p:cNvSpPr txBox="1"/>
          <p:nvPr/>
        </p:nvSpPr>
        <p:spPr>
          <a:xfrm>
            <a:off x="224370" y="1124744"/>
            <a:ext cx="8568952" cy="923330"/>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Tijdens de jaarlijkse grote vakantie animeert een aantal jeugdige vrijwilligers de kinderen van Oud Heverlee die niet op reis gaan. Ze beschikken hiervoor over een minimaal budget.</a:t>
            </a:r>
          </a:p>
        </p:txBody>
      </p:sp>
      <p:sp>
        <p:nvSpPr>
          <p:cNvPr id="6" name="Tekstvak 5"/>
          <p:cNvSpPr txBox="1"/>
          <p:nvPr/>
        </p:nvSpPr>
        <p:spPr>
          <a:xfrm>
            <a:off x="267932" y="6174596"/>
            <a:ext cx="7945445" cy="646331"/>
          </a:xfrm>
          <a:prstGeom prst="rect">
            <a:avLst/>
          </a:prstGeom>
          <a:noFill/>
        </p:spPr>
        <p:txBody>
          <a:bodyPr wrap="none" rtlCol="0">
            <a:spAutoFit/>
          </a:bodyPr>
          <a:lstStyle/>
          <a:p>
            <a:r>
              <a:rPr lang="nl-BE" b="1" dirty="0"/>
              <a:t>Bijdragen </a:t>
            </a:r>
            <a:r>
              <a:rPr lang="nl-BE" b="1" dirty="0" err="1"/>
              <a:t>Kiwanis</a:t>
            </a:r>
            <a:r>
              <a:rPr lang="nl-BE" b="1" dirty="0"/>
              <a:t> Oud Heverlee 	in  2010 :  € 1500  voor educatief materiaal</a:t>
            </a:r>
          </a:p>
          <a:p>
            <a:r>
              <a:rPr lang="nl-BE" b="1" dirty="0"/>
              <a:t>				</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21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4025" y="775584"/>
            <a:ext cx="3661708" cy="369332"/>
          </a:xfrm>
          <a:prstGeom prst="rect">
            <a:avLst/>
          </a:prstGeom>
          <a:noFill/>
        </p:spPr>
        <p:txBody>
          <a:bodyPr wrap="none" rtlCol="0">
            <a:spAutoFit/>
          </a:bodyPr>
          <a:lstStyle/>
          <a:p>
            <a:r>
              <a:rPr lang="nl-BE" b="1" dirty="0">
                <a:latin typeface="Arial Black" panose="020B0A04020102020204" pitchFamily="34" charset="0"/>
              </a:rPr>
              <a:t>NGO FLAME  Burkina </a:t>
            </a:r>
            <a:r>
              <a:rPr lang="nl-BE" b="1" dirty="0" err="1">
                <a:latin typeface="Arial Black" panose="020B0A04020102020204" pitchFamily="34" charset="0"/>
              </a:rPr>
              <a:t>Fasso</a:t>
            </a:r>
            <a:endParaRPr lang="nl-BE" b="1" dirty="0">
              <a:latin typeface="Arial Black" panose="020B0A04020102020204" pitchFamily="34" charset="0"/>
            </a:endParaRPr>
          </a:p>
        </p:txBody>
      </p:sp>
      <p:sp>
        <p:nvSpPr>
          <p:cNvPr id="3" name="Tekstvak 2"/>
          <p:cNvSpPr txBox="1"/>
          <p:nvPr/>
        </p:nvSpPr>
        <p:spPr>
          <a:xfrm>
            <a:off x="107505" y="1145409"/>
            <a:ext cx="8280920" cy="2308324"/>
          </a:xfrm>
          <a:prstGeom prst="rect">
            <a:avLst/>
          </a:prstGeom>
          <a:noFill/>
        </p:spPr>
        <p:txBody>
          <a:bodyPr wrap="square" rtlCol="0">
            <a:spAutoFit/>
          </a:bodyPr>
          <a:lstStyle/>
          <a:p>
            <a:r>
              <a:rPr lang="nl-BE" i="1" dirty="0">
                <a:latin typeface="Arial" panose="020B0604020202020204" pitchFamily="34" charset="0"/>
                <a:cs typeface="Arial" panose="020B0604020202020204" pitchFamily="34" charset="0"/>
              </a:rPr>
              <a:t>Brandwonden centrum in Burkina </a:t>
            </a:r>
            <a:r>
              <a:rPr lang="nl-BE" i="1" dirty="0" err="1">
                <a:latin typeface="Arial" panose="020B0604020202020204" pitchFamily="34" charset="0"/>
                <a:cs typeface="Arial" panose="020B0604020202020204" pitchFamily="34" charset="0"/>
              </a:rPr>
              <a:t>Fasso,opgezet</a:t>
            </a:r>
            <a:r>
              <a:rPr lang="nl-BE" i="1" dirty="0">
                <a:latin typeface="Arial" panose="020B0604020202020204" pitchFamily="34" charset="0"/>
                <a:cs typeface="Arial" panose="020B0604020202020204" pitchFamily="34" charset="0"/>
              </a:rPr>
              <a:t> door enkele vrijwillige artsen van het brandwondencentrum </a:t>
            </a:r>
            <a:r>
              <a:rPr lang="nl-BE" i="1" dirty="0" err="1">
                <a:latin typeface="Arial" panose="020B0604020202020204" pitchFamily="34" charset="0"/>
                <a:cs typeface="Arial" panose="020B0604020202020204" pitchFamily="34" charset="0"/>
              </a:rPr>
              <a:t>Nederoverheembeek</a:t>
            </a:r>
            <a:r>
              <a:rPr lang="nl-BE" i="1" dirty="0">
                <a:latin typeface="Arial" panose="020B0604020202020204" pitchFamily="34" charset="0"/>
                <a:cs typeface="Arial" panose="020B0604020202020204" pitchFamily="34" charset="0"/>
              </a:rPr>
              <a:t>.</a:t>
            </a:r>
          </a:p>
          <a:p>
            <a:r>
              <a:rPr lang="nl-BE" i="1" dirty="0">
                <a:latin typeface="Arial" panose="020B0604020202020204" pitchFamily="34" charset="0"/>
                <a:cs typeface="Arial" panose="020B0604020202020204" pitchFamily="34" charset="0"/>
              </a:rPr>
              <a:t>Aanleiding was een feestelijke manifestatie waarbij het publiek in paniek raakte door vallende fakkels die in de optocht werden </a:t>
            </a:r>
            <a:r>
              <a:rPr lang="nl-BE" i="1" dirty="0" err="1">
                <a:latin typeface="Arial" panose="020B0604020202020204" pitchFamily="34" charset="0"/>
                <a:cs typeface="Arial" panose="020B0604020202020204" pitchFamily="34" charset="0"/>
              </a:rPr>
              <a:t>meegdragen</a:t>
            </a:r>
            <a:r>
              <a:rPr lang="nl-BE" i="1" dirty="0">
                <a:latin typeface="Arial" panose="020B0604020202020204" pitchFamily="34" charset="0"/>
                <a:cs typeface="Arial" panose="020B0604020202020204" pitchFamily="34" charset="0"/>
              </a:rPr>
              <a:t>. Honderden mensen liepen brandwonden op. </a:t>
            </a:r>
          </a:p>
          <a:p>
            <a:endParaRPr lang="nl-BE" i="1" dirty="0">
              <a:latin typeface="Arial" panose="020B0604020202020204" pitchFamily="34" charset="0"/>
              <a:cs typeface="Arial" panose="020B0604020202020204" pitchFamily="34" charset="0"/>
            </a:endParaRPr>
          </a:p>
          <a:p>
            <a:r>
              <a:rPr lang="nl-BE" i="1" dirty="0">
                <a:latin typeface="Arial" panose="020B0604020202020204" pitchFamily="34" charset="0"/>
                <a:cs typeface="Arial" panose="020B0604020202020204" pitchFamily="34" charset="0"/>
              </a:rPr>
              <a:t>De artsen keren jaarlijks tijdens hun vakantieperiode terug naar Burkina </a:t>
            </a:r>
            <a:r>
              <a:rPr lang="nl-BE" i="1" dirty="0" err="1">
                <a:latin typeface="Arial" panose="020B0604020202020204" pitchFamily="34" charset="0"/>
                <a:cs typeface="Arial" panose="020B0604020202020204" pitchFamily="34" charset="0"/>
              </a:rPr>
              <a:t>Fasso</a:t>
            </a:r>
            <a:r>
              <a:rPr lang="nl-BE" i="1" dirty="0">
                <a:latin typeface="Arial" panose="020B0604020202020204" pitchFamily="34" charset="0"/>
                <a:cs typeface="Arial" panose="020B0604020202020204" pitchFamily="34" charset="0"/>
              </a:rPr>
              <a:t> om een aantal chirurgische ingrepen uit te voeren.  </a:t>
            </a:r>
          </a:p>
        </p:txBody>
      </p:sp>
      <p:sp>
        <p:nvSpPr>
          <p:cNvPr id="4" name="Tekstvak 3"/>
          <p:cNvSpPr txBox="1"/>
          <p:nvPr/>
        </p:nvSpPr>
        <p:spPr>
          <a:xfrm>
            <a:off x="2826258" y="4899449"/>
            <a:ext cx="3354893" cy="1477328"/>
          </a:xfrm>
          <a:prstGeom prst="rect">
            <a:avLst/>
          </a:prstGeom>
          <a:noFill/>
        </p:spPr>
        <p:txBody>
          <a:bodyPr wrap="none" rtlCol="0">
            <a:spAutoFit/>
          </a:bodyPr>
          <a:lstStyle/>
          <a:p>
            <a:r>
              <a:rPr lang="nl-BE" b="1" dirty="0"/>
              <a:t>Bijdragen </a:t>
            </a:r>
            <a:r>
              <a:rPr lang="nl-BE" b="1" dirty="0" err="1"/>
              <a:t>Kiwanis</a:t>
            </a:r>
            <a:r>
              <a:rPr lang="nl-BE" b="1" dirty="0"/>
              <a:t> Oud Heverlee :</a:t>
            </a:r>
          </a:p>
          <a:p>
            <a:endParaRPr lang="nl-BE" b="1" dirty="0"/>
          </a:p>
          <a:p>
            <a:r>
              <a:rPr lang="nl-BE" b="1" dirty="0"/>
              <a:t>2007 :   €500	</a:t>
            </a:r>
          </a:p>
          <a:p>
            <a:r>
              <a:rPr lang="nl-BE" b="1" dirty="0"/>
              <a:t>2008 : €1000	</a:t>
            </a:r>
          </a:p>
          <a:p>
            <a:r>
              <a:rPr lang="nl-BE" b="1" dirty="0"/>
              <a:t>2010 : €2000	</a:t>
            </a:r>
          </a:p>
        </p:txBody>
      </p:sp>
      <p:pic>
        <p:nvPicPr>
          <p:cNvPr id="5" name="shTopImg" descr="http://www.ngoflame.be/nl/wp-content/gallery/fotos/dsc_024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196" y="3573016"/>
            <a:ext cx="1917548" cy="2972799"/>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5055662" y="775584"/>
            <a:ext cx="2582695" cy="338554"/>
          </a:xfrm>
          <a:prstGeom prst="rect">
            <a:avLst/>
          </a:prstGeom>
        </p:spPr>
        <p:txBody>
          <a:bodyPr wrap="none">
            <a:spAutoFit/>
          </a:bodyPr>
          <a:lstStyle/>
          <a:p>
            <a:r>
              <a:rPr lang="nl-BE" sz="1600" dirty="0"/>
              <a:t>http://www.ngoflame.be/nl/</a:t>
            </a:r>
          </a:p>
        </p:txBody>
      </p:sp>
      <p:grpSp>
        <p:nvGrpSpPr>
          <p:cNvPr id="8" name="Groep 7"/>
          <p:cNvGrpSpPr/>
          <p:nvPr/>
        </p:nvGrpSpPr>
        <p:grpSpPr>
          <a:xfrm>
            <a:off x="179512" y="10361"/>
            <a:ext cx="8761553" cy="528740"/>
            <a:chOff x="179512" y="10361"/>
            <a:chExt cx="8761553" cy="528740"/>
          </a:xfrm>
        </p:grpSpPr>
        <p:pic>
          <p:nvPicPr>
            <p:cNvPr id="9"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1"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2" name="Rechte verbindingslijn 11"/>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99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_059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20625" y="1047712"/>
            <a:ext cx="6840760" cy="49766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86376" y="678380"/>
            <a:ext cx="7024039" cy="369332"/>
          </a:xfrm>
          <a:prstGeom prst="rect">
            <a:avLst/>
          </a:prstGeom>
          <a:noFill/>
        </p:spPr>
        <p:txBody>
          <a:bodyPr wrap="none" rtlCol="0">
            <a:spAutoFit/>
          </a:bodyPr>
          <a:lstStyle/>
          <a:p>
            <a:r>
              <a:rPr lang="nl-BE" b="1" dirty="0">
                <a:latin typeface="Arial Black" panose="020B0A04020102020204" pitchFamily="34" charset="0"/>
              </a:rPr>
              <a:t> </a:t>
            </a:r>
            <a:r>
              <a:rPr lang="nl-BE" b="1" dirty="0" err="1">
                <a:latin typeface="Arial Black" panose="020B0A04020102020204" pitchFamily="34" charset="0"/>
              </a:rPr>
              <a:t>Fluo</a:t>
            </a:r>
            <a:r>
              <a:rPr lang="nl-BE" b="1" dirty="0">
                <a:latin typeface="Arial Black" panose="020B0A04020102020204" pitchFamily="34" charset="0"/>
              </a:rPr>
              <a:t> hesjes voor de schoolkinderen van Oud-Heverlee</a:t>
            </a:r>
          </a:p>
        </p:txBody>
      </p:sp>
      <p:sp>
        <p:nvSpPr>
          <p:cNvPr id="6" name="Tekstvak 5"/>
          <p:cNvSpPr txBox="1"/>
          <p:nvPr/>
        </p:nvSpPr>
        <p:spPr>
          <a:xfrm>
            <a:off x="58520" y="6167892"/>
            <a:ext cx="8954952" cy="369332"/>
          </a:xfrm>
          <a:prstGeom prst="rect">
            <a:avLst/>
          </a:prstGeom>
          <a:noFill/>
        </p:spPr>
        <p:txBody>
          <a:bodyPr wrap="none" rtlCol="0">
            <a:spAutoFit/>
          </a:bodyPr>
          <a:lstStyle/>
          <a:p>
            <a:r>
              <a:rPr lang="nl-BE" b="1" dirty="0"/>
              <a:t>Bijdrage </a:t>
            </a:r>
            <a:r>
              <a:rPr lang="nl-BE" b="1" dirty="0" err="1"/>
              <a:t>Kiwanis</a:t>
            </a:r>
            <a:r>
              <a:rPr lang="nl-BE" b="1" dirty="0"/>
              <a:t> Oud Heverlee  2007     €6600  voor de aankoop en bedrukking van de hesjes</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038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kstvak 6"/>
          <p:cNvSpPr txBox="1"/>
          <p:nvPr/>
        </p:nvSpPr>
        <p:spPr>
          <a:xfrm>
            <a:off x="95541" y="775584"/>
            <a:ext cx="9132436" cy="369332"/>
          </a:xfrm>
          <a:prstGeom prst="rect">
            <a:avLst/>
          </a:prstGeom>
          <a:noFill/>
        </p:spPr>
        <p:txBody>
          <a:bodyPr wrap="none" rtlCol="0">
            <a:spAutoFit/>
          </a:bodyPr>
          <a:lstStyle/>
          <a:p>
            <a:r>
              <a:rPr lang="nl-BE" b="1" dirty="0">
                <a:latin typeface="Arial Black" panose="020B0A04020102020204" pitchFamily="34" charset="0"/>
              </a:rPr>
              <a:t>Skippies  </a:t>
            </a:r>
            <a:r>
              <a:rPr lang="nl-BE" sz="1400" i="1" dirty="0" err="1">
                <a:latin typeface="Arial Black" panose="020B0A04020102020204" pitchFamily="34" charset="0"/>
              </a:rPr>
              <a:t>ropeskipping</a:t>
            </a:r>
            <a:r>
              <a:rPr lang="nl-BE" b="1" dirty="0">
                <a:latin typeface="Arial Black" panose="020B0A04020102020204" pitchFamily="34" charset="0"/>
              </a:rPr>
              <a:t>		</a:t>
            </a:r>
            <a:r>
              <a:rPr lang="nl-BE" b="1" dirty="0"/>
              <a:t>Bijdrage KOH  2007 :   €250  voor event in Sportoase</a:t>
            </a:r>
            <a:r>
              <a:rPr lang="nl-BE" b="1" dirty="0">
                <a:latin typeface="Arial Black" panose="020B0A04020102020204" pitchFamily="34" charset="0"/>
              </a:rPr>
              <a:t>    </a:t>
            </a:r>
          </a:p>
        </p:txBody>
      </p:sp>
      <p:sp>
        <p:nvSpPr>
          <p:cNvPr id="8" name="Tekstvak 7"/>
          <p:cNvSpPr txBox="1"/>
          <p:nvPr/>
        </p:nvSpPr>
        <p:spPr>
          <a:xfrm>
            <a:off x="79287" y="1297316"/>
            <a:ext cx="9272603" cy="369332"/>
          </a:xfrm>
          <a:prstGeom prst="rect">
            <a:avLst/>
          </a:prstGeom>
          <a:noFill/>
        </p:spPr>
        <p:txBody>
          <a:bodyPr wrap="none" rtlCol="0">
            <a:spAutoFit/>
          </a:bodyPr>
          <a:lstStyle/>
          <a:p>
            <a:r>
              <a:rPr lang="nl-BE" b="1" dirty="0">
                <a:latin typeface="Arial Black" panose="020B0A04020102020204" pitchFamily="34" charset="0"/>
              </a:rPr>
              <a:t>Heilig Hart Oud Heverlee  	</a:t>
            </a:r>
            <a:r>
              <a:rPr lang="nl-BE" b="1" dirty="0"/>
              <a:t>Bijdrage KOH  2008  :   €250  voor verkeerssignalisatie</a:t>
            </a:r>
            <a:r>
              <a:rPr lang="nl-BE" b="1" dirty="0">
                <a:latin typeface="Arial Black" panose="020B0A04020102020204" pitchFamily="34" charset="0"/>
              </a:rPr>
              <a:t>    </a:t>
            </a:r>
          </a:p>
        </p:txBody>
      </p:sp>
      <p:sp>
        <p:nvSpPr>
          <p:cNvPr id="9" name="Tekstvak 8"/>
          <p:cNvSpPr txBox="1"/>
          <p:nvPr/>
        </p:nvSpPr>
        <p:spPr>
          <a:xfrm>
            <a:off x="94231" y="1819048"/>
            <a:ext cx="9226821" cy="369332"/>
          </a:xfrm>
          <a:prstGeom prst="rect">
            <a:avLst/>
          </a:prstGeom>
          <a:noFill/>
        </p:spPr>
        <p:txBody>
          <a:bodyPr wrap="none" rtlCol="0">
            <a:spAutoFit/>
          </a:bodyPr>
          <a:lstStyle/>
          <a:p>
            <a:r>
              <a:rPr lang="nl-BE" b="1" dirty="0">
                <a:latin typeface="Arial Black" panose="020B0A04020102020204" pitchFamily="34" charset="0"/>
              </a:rPr>
              <a:t>Scholen Oud Heverlee  	</a:t>
            </a:r>
            <a:r>
              <a:rPr lang="nl-BE" b="1" dirty="0"/>
              <a:t>Bijdrage KOH  2015  :   €300  voor bezoek Museum M</a:t>
            </a:r>
            <a:r>
              <a:rPr lang="nl-BE" b="1" dirty="0">
                <a:latin typeface="Arial Black" panose="020B0A04020102020204" pitchFamily="34" charset="0"/>
              </a:rPr>
              <a:t>    </a:t>
            </a:r>
          </a:p>
        </p:txBody>
      </p:sp>
      <p:sp>
        <p:nvSpPr>
          <p:cNvPr id="10" name="Tekstvak 9"/>
          <p:cNvSpPr txBox="1"/>
          <p:nvPr/>
        </p:nvSpPr>
        <p:spPr>
          <a:xfrm>
            <a:off x="104083" y="2340780"/>
            <a:ext cx="8346580" cy="369332"/>
          </a:xfrm>
          <a:prstGeom prst="rect">
            <a:avLst/>
          </a:prstGeom>
          <a:noFill/>
        </p:spPr>
        <p:txBody>
          <a:bodyPr wrap="none" rtlCol="0">
            <a:spAutoFit/>
          </a:bodyPr>
          <a:lstStyle/>
          <a:p>
            <a:r>
              <a:rPr lang="nl-BE" b="1" dirty="0" err="1">
                <a:latin typeface="Arial Black" panose="020B0A04020102020204" pitchFamily="34" charset="0"/>
              </a:rPr>
              <a:t>Schoolondersteunend</a:t>
            </a:r>
            <a:r>
              <a:rPr lang="nl-BE" b="1" dirty="0">
                <a:latin typeface="Arial Black" panose="020B0A04020102020204" pitchFamily="34" charset="0"/>
              </a:rPr>
              <a:t>		</a:t>
            </a:r>
            <a:r>
              <a:rPr lang="nl-BE" b="1" dirty="0"/>
              <a:t>Bijdrage KOH  2015  :   €300  voor typelessen</a:t>
            </a:r>
            <a:r>
              <a:rPr lang="nl-BE" b="1" dirty="0">
                <a:latin typeface="Arial Black" panose="020B0A04020102020204" pitchFamily="34" charset="0"/>
              </a:rPr>
              <a:t>   </a:t>
            </a:r>
          </a:p>
        </p:txBody>
      </p:sp>
      <p:sp>
        <p:nvSpPr>
          <p:cNvPr id="11" name="Tekstvak 10"/>
          <p:cNvSpPr txBox="1"/>
          <p:nvPr/>
        </p:nvSpPr>
        <p:spPr>
          <a:xfrm>
            <a:off x="125069" y="2751037"/>
            <a:ext cx="8069197" cy="369332"/>
          </a:xfrm>
          <a:prstGeom prst="rect">
            <a:avLst/>
          </a:prstGeom>
          <a:noFill/>
        </p:spPr>
        <p:txBody>
          <a:bodyPr wrap="none" rtlCol="0">
            <a:spAutoFit/>
          </a:bodyPr>
          <a:lstStyle/>
          <a:p>
            <a:r>
              <a:rPr lang="nl-BE" b="1" dirty="0">
                <a:latin typeface="Arial Black" panose="020B0A04020102020204" pitchFamily="34" charset="0"/>
              </a:rPr>
              <a:t>De Kleine Johannes </a:t>
            </a:r>
            <a:r>
              <a:rPr lang="nl-BE" sz="1400" i="1" dirty="0">
                <a:latin typeface="Arial Black" panose="020B0A04020102020204" pitchFamily="34" charset="0"/>
              </a:rPr>
              <a:t>koor</a:t>
            </a:r>
            <a:r>
              <a:rPr lang="nl-BE" b="1" dirty="0">
                <a:latin typeface="Arial Black" panose="020B0A04020102020204" pitchFamily="34" charset="0"/>
              </a:rPr>
              <a:t>	</a:t>
            </a:r>
            <a:r>
              <a:rPr lang="nl-BE" b="1" dirty="0"/>
              <a:t>Bijdrage KOH  2015  :   €500  voor reiskosten </a:t>
            </a:r>
            <a:endParaRPr lang="nl-BE" b="1" dirty="0">
              <a:latin typeface="Arial Black" panose="020B0A04020102020204" pitchFamily="34" charset="0"/>
            </a:endParaRPr>
          </a:p>
        </p:txBody>
      </p:sp>
      <p:sp>
        <p:nvSpPr>
          <p:cNvPr id="12" name="Tekstvak 11"/>
          <p:cNvSpPr txBox="1"/>
          <p:nvPr/>
        </p:nvSpPr>
        <p:spPr>
          <a:xfrm>
            <a:off x="86005" y="3244334"/>
            <a:ext cx="8415252" cy="369332"/>
          </a:xfrm>
          <a:prstGeom prst="rect">
            <a:avLst/>
          </a:prstGeom>
          <a:noFill/>
        </p:spPr>
        <p:txBody>
          <a:bodyPr wrap="none" rtlCol="0">
            <a:spAutoFit/>
          </a:bodyPr>
          <a:lstStyle/>
          <a:p>
            <a:r>
              <a:rPr lang="nl-BE" b="1" dirty="0">
                <a:latin typeface="Arial Black" panose="020B0A04020102020204" pitchFamily="34" charset="0"/>
              </a:rPr>
              <a:t>De Zorgcirkel			</a:t>
            </a:r>
            <a:r>
              <a:rPr lang="nl-BE" b="1" dirty="0"/>
              <a:t>Bijdrage KOH  2018  :   €500  voor Music </a:t>
            </a:r>
            <a:r>
              <a:rPr lang="nl-BE" b="1" dirty="0" err="1"/>
              <a:t>for</a:t>
            </a:r>
            <a:r>
              <a:rPr lang="nl-BE" b="1" dirty="0"/>
              <a:t> Luc </a:t>
            </a:r>
            <a:endParaRPr lang="nl-BE" b="1" dirty="0">
              <a:latin typeface="Arial Black" panose="020B0A04020102020204" pitchFamily="34" charset="0"/>
            </a:endParaRPr>
          </a:p>
        </p:txBody>
      </p:sp>
      <p:sp>
        <p:nvSpPr>
          <p:cNvPr id="13" name="Tekstvak 12"/>
          <p:cNvSpPr txBox="1"/>
          <p:nvPr/>
        </p:nvSpPr>
        <p:spPr>
          <a:xfrm>
            <a:off x="100771" y="3766066"/>
            <a:ext cx="8441798" cy="369332"/>
          </a:xfrm>
          <a:prstGeom prst="rect">
            <a:avLst/>
          </a:prstGeom>
          <a:noFill/>
        </p:spPr>
        <p:txBody>
          <a:bodyPr wrap="none" rtlCol="0">
            <a:spAutoFit/>
          </a:bodyPr>
          <a:lstStyle/>
          <a:p>
            <a:r>
              <a:rPr lang="nl-BE" b="1" dirty="0">
                <a:latin typeface="Arial Black" panose="020B0A04020102020204" pitchFamily="34" charset="0"/>
              </a:rPr>
              <a:t>School Haasrode		</a:t>
            </a:r>
            <a:r>
              <a:rPr lang="nl-BE" b="1" dirty="0"/>
              <a:t>Bijdrage KOH  2020  :   €500  voor bus schoolreis</a:t>
            </a:r>
            <a:endParaRPr lang="nl-BE" b="1" dirty="0">
              <a:latin typeface="Arial Black" panose="020B0A04020102020204"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747" y="4531437"/>
            <a:ext cx="2649137" cy="19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70912" y="4515216"/>
            <a:ext cx="2733843" cy="195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Afbeelding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176" y="4531437"/>
            <a:ext cx="2580281" cy="1935211"/>
          </a:xfrm>
          <a:prstGeom prst="rect">
            <a:avLst/>
          </a:prstGeom>
        </p:spPr>
      </p:pic>
    </p:spTree>
    <p:extLst>
      <p:ext uri="{BB962C8B-B14F-4D97-AF65-F5344CB8AC3E}">
        <p14:creationId xmlns:p14="http://schemas.microsoft.com/office/powerpoint/2010/main" val="211013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363772" y="674513"/>
            <a:ext cx="5577293" cy="1200329"/>
          </a:xfrm>
          <a:prstGeom prst="rect">
            <a:avLst/>
          </a:prstGeom>
        </p:spPr>
        <p:txBody>
          <a:bodyPr wrap="square">
            <a:spAutoFit/>
          </a:bodyPr>
          <a:lstStyle/>
          <a:p>
            <a:r>
              <a:rPr lang="nl-BE" i="1" dirty="0"/>
              <a:t>Adem biedt een warme omgeving en geïndividualiseerde zorg aan kinderen, jongeren, jongvolwassenen en volwassenen met een bijzondere ondersteuningsnood, en hun netwerk. </a:t>
            </a:r>
            <a:endParaRPr lang="nl-BE" i="1" dirty="0">
              <a:latin typeface="Arial" panose="020B0604020202020204" pitchFamily="34" charset="0"/>
              <a:cs typeface="Arial" panose="020B0604020202020204" pitchFamily="34" charset="0"/>
            </a:endParaRPr>
          </a:p>
        </p:txBody>
      </p:sp>
      <p:sp>
        <p:nvSpPr>
          <p:cNvPr id="13" name="Tekstvak 12"/>
          <p:cNvSpPr txBox="1"/>
          <p:nvPr/>
        </p:nvSpPr>
        <p:spPr>
          <a:xfrm>
            <a:off x="179512" y="5515386"/>
            <a:ext cx="4121886" cy="1200329"/>
          </a:xfrm>
          <a:prstGeom prst="rect">
            <a:avLst/>
          </a:prstGeom>
          <a:noFill/>
        </p:spPr>
        <p:txBody>
          <a:bodyPr wrap="square" rtlCol="0">
            <a:spAutoFit/>
          </a:bodyPr>
          <a:lstStyle/>
          <a:p>
            <a:r>
              <a:rPr lang="nl-BE" b="1" dirty="0"/>
              <a:t>Bijdragen </a:t>
            </a:r>
            <a:r>
              <a:rPr lang="nl-BE" b="1" dirty="0" err="1"/>
              <a:t>Kiwanis</a:t>
            </a:r>
            <a:r>
              <a:rPr lang="nl-BE" b="1" dirty="0"/>
              <a:t> Oud Heverlee :</a:t>
            </a:r>
          </a:p>
          <a:p>
            <a:r>
              <a:rPr lang="nl-BE" b="1" dirty="0"/>
              <a:t>2022 :  €2560  omheining, dakbedekking , </a:t>
            </a:r>
          </a:p>
          <a:p>
            <a:r>
              <a:rPr lang="nl-BE" b="1" dirty="0"/>
              <a:t>2023 :  € 760  verf, zaaigoed,  ..</a:t>
            </a:r>
          </a:p>
          <a:p>
            <a:r>
              <a:rPr lang="nl-BE" b="1" dirty="0"/>
              <a:t>2024 :  € 8000 aan speeltuigen</a:t>
            </a:r>
          </a:p>
        </p:txBody>
      </p:sp>
      <p:grpSp>
        <p:nvGrpSpPr>
          <p:cNvPr id="19" name="Groep 18"/>
          <p:cNvGrpSpPr/>
          <p:nvPr/>
        </p:nvGrpSpPr>
        <p:grpSpPr>
          <a:xfrm>
            <a:off x="179512" y="10361"/>
            <a:ext cx="8761553" cy="528740"/>
            <a:chOff x="179512" y="10361"/>
            <a:chExt cx="8761553" cy="528740"/>
          </a:xfrm>
        </p:grpSpPr>
        <p:pic>
          <p:nvPicPr>
            <p:cNvPr id="20"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22"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23" name="Rechte verbindingslijn 22"/>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AutoShape 2" descr="https://ademvzw.be/wp-content/uploads/adem-monogram-groe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816" y="656149"/>
            <a:ext cx="28575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1826" y="4656909"/>
            <a:ext cx="2810654" cy="2107992"/>
          </a:xfrm>
          <a:prstGeom prst="rect">
            <a:avLst/>
          </a:prstGeom>
        </p:spPr>
      </p:pic>
      <p:pic>
        <p:nvPicPr>
          <p:cNvPr id="6" name="Afbeelding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1023" y="2338056"/>
            <a:ext cx="1720788" cy="1998758"/>
          </a:xfrm>
          <a:prstGeom prst="rect">
            <a:avLst/>
          </a:prstGeom>
        </p:spPr>
      </p:pic>
      <p:pic>
        <p:nvPicPr>
          <p:cNvPr id="8" name="Afbeelding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48892" y="2351704"/>
            <a:ext cx="1507439" cy="2213483"/>
          </a:xfrm>
          <a:prstGeom prst="rect">
            <a:avLst/>
          </a:prstGeom>
        </p:spPr>
      </p:pic>
      <p:pic>
        <p:nvPicPr>
          <p:cNvPr id="10" name="Afbeelding 9"/>
          <p:cNvPicPr>
            <a:picLocks noChangeAspect="1"/>
          </p:cNvPicPr>
          <p:nvPr/>
        </p:nvPicPr>
        <p:blipFill rotWithShape="1">
          <a:blip r:embed="rId7" cstate="email">
            <a:extLst>
              <a:ext uri="{28A0092B-C50C-407E-A947-70E740481C1C}">
                <a14:useLocalDpi xmlns:a14="http://schemas.microsoft.com/office/drawing/2010/main"/>
              </a:ext>
            </a:extLst>
          </a:blip>
          <a:srcRect t="-211" r="-2611"/>
          <a:stretch/>
        </p:blipFill>
        <p:spPr>
          <a:xfrm>
            <a:off x="6061619" y="2304160"/>
            <a:ext cx="2830862" cy="2261027"/>
          </a:xfrm>
          <a:prstGeom prst="rect">
            <a:avLst/>
          </a:prstGeom>
        </p:spPr>
      </p:pic>
      <p:pic>
        <p:nvPicPr>
          <p:cNvPr id="11" name="Afbeelding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48892" y="4653138"/>
            <a:ext cx="1507439" cy="2062577"/>
          </a:xfrm>
          <a:prstGeom prst="rect">
            <a:avLst/>
          </a:prstGeom>
        </p:spPr>
      </p:pic>
      <p:pic>
        <p:nvPicPr>
          <p:cNvPr id="14" name="Afbeelding 1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9512" y="2351704"/>
            <a:ext cx="2468983" cy="1985110"/>
          </a:xfrm>
          <a:prstGeom prst="rect">
            <a:avLst/>
          </a:prstGeom>
        </p:spPr>
      </p:pic>
      <p:pic>
        <p:nvPicPr>
          <p:cNvPr id="17" name="Afbeelding 1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79512" y="4488619"/>
            <a:ext cx="4121886" cy="1026768"/>
          </a:xfrm>
          <a:prstGeom prst="rect">
            <a:avLst/>
          </a:prstGeom>
        </p:spPr>
      </p:pic>
      <p:sp>
        <p:nvSpPr>
          <p:cNvPr id="24" name="Tekstvak 23"/>
          <p:cNvSpPr txBox="1"/>
          <p:nvPr/>
        </p:nvSpPr>
        <p:spPr>
          <a:xfrm>
            <a:off x="155575" y="1852645"/>
            <a:ext cx="8389797" cy="369332"/>
          </a:xfrm>
          <a:prstGeom prst="rect">
            <a:avLst/>
          </a:prstGeom>
          <a:noFill/>
        </p:spPr>
        <p:txBody>
          <a:bodyPr wrap="none" rtlCol="0">
            <a:spAutoFit/>
          </a:bodyPr>
          <a:lstStyle/>
          <a:p>
            <a:r>
              <a:rPr lang="nl-BE" b="1" i="1" dirty="0">
                <a:effectLst>
                  <a:outerShdw blurRad="38100" dist="38100" dir="2700000" algn="tl">
                    <a:srgbClr val="000000">
                      <a:alpha val="43137"/>
                    </a:srgbClr>
                  </a:outerShdw>
                </a:effectLst>
              </a:rPr>
              <a:t>op een verwaarloosd stukje terrein wil Adem voor de jongeren een speeltuin inrichten</a:t>
            </a:r>
          </a:p>
        </p:txBody>
      </p:sp>
    </p:spTree>
    <p:extLst>
      <p:ext uri="{BB962C8B-B14F-4D97-AF65-F5344CB8AC3E}">
        <p14:creationId xmlns:p14="http://schemas.microsoft.com/office/powerpoint/2010/main" val="136211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359729" y="5878426"/>
            <a:ext cx="3911135" cy="646331"/>
          </a:xfrm>
          <a:prstGeom prst="rect">
            <a:avLst/>
          </a:prstGeom>
          <a:noFill/>
        </p:spPr>
        <p:txBody>
          <a:bodyPr wrap="none" rtlCol="0">
            <a:spAutoFit/>
          </a:bodyPr>
          <a:lstStyle/>
          <a:p>
            <a:r>
              <a:rPr lang="nl-BE" b="1" dirty="0"/>
              <a:t>Bijdrage </a:t>
            </a:r>
            <a:r>
              <a:rPr lang="nl-BE" b="1" dirty="0" err="1"/>
              <a:t>Kiwanis</a:t>
            </a:r>
            <a:r>
              <a:rPr lang="nl-BE" b="1" dirty="0"/>
              <a:t> Oud Heverlee  2023 :  </a:t>
            </a:r>
          </a:p>
          <a:p>
            <a:r>
              <a:rPr lang="nl-BE" b="1" dirty="0"/>
              <a:t> € 2500  voor aankoop materiaal </a:t>
            </a:r>
          </a:p>
        </p:txBody>
      </p:sp>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9729" y="1196752"/>
            <a:ext cx="8243944" cy="401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835832" y="3422168"/>
            <a:ext cx="3780420" cy="158417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359727" y="3800577"/>
            <a:ext cx="5652431" cy="1754326"/>
          </a:xfrm>
          <a:prstGeom prst="rect">
            <a:avLst/>
          </a:prstGeom>
          <a:solidFill>
            <a:schemeClr val="bg1"/>
          </a:solidFill>
        </p:spPr>
        <p:txBody>
          <a:bodyPr wrap="square">
            <a:spAutoFit/>
          </a:bodyPr>
          <a:lstStyle/>
          <a:p>
            <a:r>
              <a:rPr lang="nl-BE" b="1" dirty="0" err="1"/>
              <a:t>Local</a:t>
            </a:r>
            <a:r>
              <a:rPr lang="nl-BE" b="1" dirty="0"/>
              <a:t> River </a:t>
            </a:r>
            <a:r>
              <a:rPr lang="nl-BE" b="1" dirty="0" err="1"/>
              <a:t>Tribes</a:t>
            </a:r>
            <a:r>
              <a:rPr lang="nl-BE" b="1" dirty="0"/>
              <a:t> </a:t>
            </a:r>
            <a:r>
              <a:rPr lang="nl-BE" dirty="0"/>
              <a:t>organiseert </a:t>
            </a:r>
          </a:p>
          <a:p>
            <a:r>
              <a:rPr lang="nl-BE" b="1" dirty="0"/>
              <a:t>voor jongeren in kwetsbare situaties</a:t>
            </a:r>
            <a:r>
              <a:rPr lang="nl-BE" dirty="0"/>
              <a:t> </a:t>
            </a:r>
          </a:p>
          <a:p>
            <a:r>
              <a:rPr lang="nl-BE" dirty="0"/>
              <a:t>een </a:t>
            </a:r>
            <a:r>
              <a:rPr lang="nl-BE" b="1" dirty="0"/>
              <a:t>diversiteit aan peddelactiviteiten </a:t>
            </a:r>
          </a:p>
          <a:p>
            <a:r>
              <a:rPr lang="nl-BE" dirty="0"/>
              <a:t>- afvaarten, </a:t>
            </a:r>
          </a:p>
          <a:p>
            <a:r>
              <a:rPr lang="nl-BE" dirty="0"/>
              <a:t>- meerdaagse trektochten per kano</a:t>
            </a:r>
          </a:p>
          <a:p>
            <a:r>
              <a:rPr lang="nl-BE" dirty="0"/>
              <a:t>- </a:t>
            </a:r>
            <a:r>
              <a:rPr lang="nl-BE" dirty="0" err="1"/>
              <a:t>Paddle</a:t>
            </a:r>
            <a:r>
              <a:rPr lang="nl-BE" dirty="0"/>
              <a:t> </a:t>
            </a:r>
            <a:r>
              <a:rPr lang="nl-BE" dirty="0" err="1"/>
              <a:t>Cleanup</a:t>
            </a:r>
            <a:r>
              <a:rPr lang="nl-BE" dirty="0"/>
              <a:t>.</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5402" y="4214256"/>
            <a:ext cx="2585388" cy="1939041"/>
          </a:xfrm>
          <a:prstGeom prst="rect">
            <a:avLst/>
          </a:prstGeom>
        </p:spPr>
      </p:pic>
    </p:spTree>
    <p:extLst>
      <p:ext uri="{BB962C8B-B14F-4D97-AF65-F5344CB8AC3E}">
        <p14:creationId xmlns:p14="http://schemas.microsoft.com/office/powerpoint/2010/main" val="47069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kstvak 6"/>
          <p:cNvSpPr txBox="1"/>
          <p:nvPr/>
        </p:nvSpPr>
        <p:spPr>
          <a:xfrm>
            <a:off x="368522" y="2228671"/>
            <a:ext cx="7009817" cy="1200329"/>
          </a:xfrm>
          <a:prstGeom prst="rect">
            <a:avLst/>
          </a:prstGeom>
          <a:noFill/>
        </p:spPr>
        <p:txBody>
          <a:bodyPr wrap="square" rtlCol="0">
            <a:spAutoFit/>
          </a:bodyPr>
          <a:lstStyle/>
          <a:p>
            <a:r>
              <a:rPr lang="nl-BE" b="1" i="1" dirty="0"/>
              <a:t>De meer dan 1000 vrijwilligers van vzw </a:t>
            </a:r>
            <a:r>
              <a:rPr lang="nl-BE" b="1" i="1" dirty="0" err="1"/>
              <a:t>Auxilia</a:t>
            </a:r>
            <a:r>
              <a:rPr lang="nl-BE" b="1" i="1" dirty="0"/>
              <a:t> bieden kinderen, jongeren en volwassenen individuele hulp bij het leren wanneer zij nergens anders terecht kunnen. We werken samen met scholen, voorzieningen, </a:t>
            </a:r>
            <a:r>
              <a:rPr lang="nl-BE" b="1" i="1" dirty="0" err="1"/>
              <a:t>clb’s</a:t>
            </a:r>
            <a:r>
              <a:rPr lang="nl-BE" b="1" i="1" dirty="0"/>
              <a:t>….</a:t>
            </a:r>
          </a:p>
        </p:txBody>
      </p:sp>
      <p:sp>
        <p:nvSpPr>
          <p:cNvPr id="12" name="Tekstvak 11"/>
          <p:cNvSpPr txBox="1"/>
          <p:nvPr/>
        </p:nvSpPr>
        <p:spPr>
          <a:xfrm>
            <a:off x="467178" y="5877272"/>
            <a:ext cx="7749109" cy="369332"/>
          </a:xfrm>
          <a:prstGeom prst="rect">
            <a:avLst/>
          </a:prstGeom>
          <a:noFill/>
        </p:spPr>
        <p:txBody>
          <a:bodyPr wrap="none" rtlCol="0">
            <a:spAutoFit/>
          </a:bodyPr>
          <a:lstStyle/>
          <a:p>
            <a:r>
              <a:rPr lang="nl-BE" b="1" dirty="0"/>
              <a:t>Bijdrage </a:t>
            </a:r>
            <a:r>
              <a:rPr lang="nl-BE" b="1" dirty="0" err="1"/>
              <a:t>Kiwanis</a:t>
            </a:r>
            <a:r>
              <a:rPr lang="nl-BE" b="1" dirty="0"/>
              <a:t> Oud Heverlee , </a:t>
            </a:r>
            <a:r>
              <a:rPr lang="nl-BE" b="1" dirty="0" err="1"/>
              <a:t>Kiwanis</a:t>
            </a:r>
            <a:r>
              <a:rPr lang="nl-BE" b="1" dirty="0"/>
              <a:t>  Artemis en JCI Leuven 2022 :   € 6000</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745" y="836712"/>
            <a:ext cx="2857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61742" y="1700808"/>
            <a:ext cx="4914872" cy="400110"/>
          </a:xfrm>
          <a:prstGeom prst="rect">
            <a:avLst/>
          </a:prstGeom>
        </p:spPr>
        <p:txBody>
          <a:bodyPr wrap="none">
            <a:spAutoFit/>
          </a:bodyPr>
          <a:lstStyle/>
          <a:p>
            <a:pPr fontAlgn="base"/>
            <a:r>
              <a:rPr lang="nl-BE" sz="2000" b="1" dirty="0" err="1"/>
              <a:t>Auxilia</a:t>
            </a:r>
            <a:r>
              <a:rPr lang="nl-BE" sz="2000" b="1" dirty="0"/>
              <a:t>: omdat iedereen leerkansen verdient</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9952" y="3463995"/>
            <a:ext cx="4750556" cy="230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66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966863" y="6217414"/>
            <a:ext cx="7226850" cy="646331"/>
          </a:xfrm>
          <a:prstGeom prst="rect">
            <a:avLst/>
          </a:prstGeom>
          <a:noFill/>
        </p:spPr>
        <p:txBody>
          <a:bodyPr wrap="none" rtlCol="0">
            <a:spAutoFit/>
          </a:bodyPr>
          <a:lstStyle/>
          <a:p>
            <a:r>
              <a:rPr lang="nl-BE" b="1" dirty="0"/>
              <a:t>Bijdrage </a:t>
            </a:r>
            <a:r>
              <a:rPr lang="nl-BE" b="1" dirty="0" err="1"/>
              <a:t>Kiwanis</a:t>
            </a:r>
            <a:r>
              <a:rPr lang="nl-BE" b="1" dirty="0"/>
              <a:t> Oud Heverlee  2019   €2500  voor ondersteuning werking</a:t>
            </a:r>
          </a:p>
          <a:p>
            <a:r>
              <a:rPr lang="nl-BE" b="1" dirty="0"/>
              <a:t>Bijdrage </a:t>
            </a:r>
            <a:r>
              <a:rPr lang="nl-BE" b="1" dirty="0" err="1"/>
              <a:t>Kiwanis</a:t>
            </a:r>
            <a:r>
              <a:rPr lang="nl-BE" b="1" dirty="0"/>
              <a:t> Oud Heverlee  2022   €2500  voor ondersteuning werking</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4231" y="620688"/>
            <a:ext cx="8752114" cy="300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471152" y="2699628"/>
            <a:ext cx="1658403" cy="369332"/>
          </a:xfrm>
          <a:prstGeom prst="rect">
            <a:avLst/>
          </a:prstGeom>
        </p:spPr>
        <p:txBody>
          <a:bodyPr wrap="none">
            <a:spAutoFit/>
          </a:bodyPr>
          <a:lstStyle/>
          <a:p>
            <a:r>
              <a:rPr lang="nl-BE" dirty="0"/>
              <a:t>https://tejo.be/</a:t>
            </a:r>
          </a:p>
        </p:txBody>
      </p:sp>
      <p:sp>
        <p:nvSpPr>
          <p:cNvPr id="4" name="Rechthoek 3"/>
          <p:cNvSpPr/>
          <p:nvPr/>
        </p:nvSpPr>
        <p:spPr>
          <a:xfrm>
            <a:off x="1555102" y="3212976"/>
            <a:ext cx="6050372" cy="2308324"/>
          </a:xfrm>
          <a:prstGeom prst="rect">
            <a:avLst/>
          </a:prstGeom>
          <a:solidFill>
            <a:schemeClr val="accent1"/>
          </a:solidFill>
        </p:spPr>
        <p:txBody>
          <a:bodyPr wrap="square">
            <a:spAutoFit/>
          </a:bodyPr>
          <a:lstStyle/>
          <a:p>
            <a:pPr algn="ctr"/>
            <a:r>
              <a:rPr lang="nl-BE" sz="2400" dirty="0">
                <a:solidFill>
                  <a:schemeClr val="bg1"/>
                </a:solidFill>
              </a:rPr>
              <a:t>TEJO biedt in Vlaanderen</a:t>
            </a:r>
          </a:p>
          <a:p>
            <a:pPr algn="ctr"/>
            <a:r>
              <a:rPr lang="nl-BE" sz="2400" dirty="0">
                <a:solidFill>
                  <a:schemeClr val="bg1"/>
                </a:solidFill>
              </a:rPr>
              <a:t>laagdrempelige, therapeutische hulpverlening </a:t>
            </a:r>
          </a:p>
          <a:p>
            <a:pPr algn="ctr"/>
            <a:r>
              <a:rPr lang="nl-BE" sz="2400" dirty="0">
                <a:solidFill>
                  <a:schemeClr val="bg1"/>
                </a:solidFill>
              </a:rPr>
              <a:t>aan jongeren tussen 10 en 20 jaar, </a:t>
            </a:r>
          </a:p>
          <a:p>
            <a:pPr algn="ctr"/>
            <a:r>
              <a:rPr lang="nl-BE" sz="2400" dirty="0">
                <a:solidFill>
                  <a:schemeClr val="bg1"/>
                </a:solidFill>
              </a:rPr>
              <a:t>kortdurend, onmiddellijk, anoniem, en gratis.</a:t>
            </a:r>
          </a:p>
          <a:p>
            <a:pPr algn="ctr"/>
            <a:r>
              <a:rPr lang="nl-BE" sz="2400" dirty="0">
                <a:solidFill>
                  <a:schemeClr val="bg1"/>
                </a:solidFill>
              </a:rPr>
              <a:t>De dienstverlening gebeurt door professionele therapeuten op vrijwillige basis.</a:t>
            </a:r>
          </a:p>
        </p:txBody>
      </p:sp>
    </p:spTree>
    <p:extLst>
      <p:ext uri="{BB962C8B-B14F-4D97-AF65-F5344CB8AC3E}">
        <p14:creationId xmlns:p14="http://schemas.microsoft.com/office/powerpoint/2010/main" val="196869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242" y="4817093"/>
            <a:ext cx="2090992" cy="1024150"/>
          </a:xfrm>
          <a:prstGeom prst="rect">
            <a:avLst/>
          </a:prstGeom>
        </p:spPr>
      </p:pic>
      <p:sp>
        <p:nvSpPr>
          <p:cNvPr id="3" name="Tekstvak 2"/>
          <p:cNvSpPr txBox="1"/>
          <p:nvPr/>
        </p:nvSpPr>
        <p:spPr>
          <a:xfrm>
            <a:off x="208111" y="539101"/>
            <a:ext cx="7677955" cy="646331"/>
          </a:xfrm>
          <a:prstGeom prst="rect">
            <a:avLst/>
          </a:prstGeom>
          <a:noFill/>
        </p:spPr>
        <p:txBody>
          <a:bodyPr wrap="square" rtlCol="0">
            <a:spAutoFit/>
          </a:bodyPr>
          <a:lstStyle/>
          <a:p>
            <a:r>
              <a:rPr lang="nl-BE" b="1" dirty="0">
                <a:latin typeface="Arial Black" panose="020B0A04020102020204" pitchFamily="34" charset="0"/>
              </a:rPr>
              <a:t>AKABE SCOUTS  		       AKABE SCOUTS  </a:t>
            </a:r>
          </a:p>
          <a:p>
            <a:r>
              <a:rPr lang="nl-BE" b="1" dirty="0" err="1">
                <a:latin typeface="Arial Black" panose="020B0A04020102020204" pitchFamily="34" charset="0"/>
              </a:rPr>
              <a:t>Doniniek</a:t>
            </a:r>
            <a:r>
              <a:rPr lang="nl-BE" b="1" dirty="0">
                <a:latin typeface="Arial Black" panose="020B0A04020102020204" pitchFamily="34" charset="0"/>
              </a:rPr>
              <a:t> </a:t>
            </a:r>
            <a:r>
              <a:rPr lang="nl-BE" b="1" dirty="0" err="1">
                <a:latin typeface="Arial Black" panose="020B0A04020102020204" pitchFamily="34" charset="0"/>
              </a:rPr>
              <a:t>Savio</a:t>
            </a:r>
            <a:r>
              <a:rPr lang="nl-BE" b="1" dirty="0">
                <a:latin typeface="Arial Black" panose="020B0A04020102020204" pitchFamily="34" charset="0"/>
              </a:rPr>
              <a:t> Heverlee               </a:t>
            </a:r>
            <a:r>
              <a:rPr lang="nl-BE" b="1" dirty="0" err="1">
                <a:latin typeface="Arial Black" panose="020B0A04020102020204" pitchFamily="34" charset="0"/>
              </a:rPr>
              <a:t>Meerdaal</a:t>
            </a:r>
            <a:r>
              <a:rPr lang="nl-BE" b="1" dirty="0">
                <a:latin typeface="Arial Black" panose="020B0A04020102020204" pitchFamily="34" charset="0"/>
              </a:rPr>
              <a:t> Haasrode</a:t>
            </a:r>
          </a:p>
        </p:txBody>
      </p:sp>
      <p:sp>
        <p:nvSpPr>
          <p:cNvPr id="6" name="Tekstvak 5"/>
          <p:cNvSpPr txBox="1"/>
          <p:nvPr/>
        </p:nvSpPr>
        <p:spPr>
          <a:xfrm>
            <a:off x="366299" y="5841161"/>
            <a:ext cx="4232068" cy="1569660"/>
          </a:xfrm>
          <a:prstGeom prst="rect">
            <a:avLst/>
          </a:prstGeom>
          <a:noFill/>
        </p:spPr>
        <p:txBody>
          <a:bodyPr wrap="square" rtlCol="0">
            <a:spAutoFit/>
          </a:bodyPr>
          <a:lstStyle/>
          <a:p>
            <a:r>
              <a:rPr lang="nl-BE" sz="1600" b="1" dirty="0"/>
              <a:t>Bijdragen </a:t>
            </a:r>
            <a:r>
              <a:rPr lang="nl-BE" sz="1600" b="1" dirty="0" err="1"/>
              <a:t>Kiwanis</a:t>
            </a:r>
            <a:r>
              <a:rPr lang="nl-BE" sz="1600" b="1" dirty="0"/>
              <a:t> Oud Heverlee 		</a:t>
            </a:r>
          </a:p>
          <a:p>
            <a:r>
              <a:rPr lang="nl-BE" sz="1600" b="1" dirty="0"/>
              <a:t>2012 : VIP bar tijdens AKABE &amp; </a:t>
            </a:r>
            <a:r>
              <a:rPr lang="nl-BE" sz="1600" b="1" dirty="0" err="1"/>
              <a:t>friends</a:t>
            </a:r>
            <a:r>
              <a:rPr lang="nl-BE" sz="1600" b="1" dirty="0"/>
              <a:t>	</a:t>
            </a:r>
            <a:endParaRPr lang="nl-BE" sz="1600" b="1" dirty="0">
              <a:solidFill>
                <a:prstClr val="black"/>
              </a:solidFill>
            </a:endParaRPr>
          </a:p>
          <a:p>
            <a:r>
              <a:rPr lang="nl-BE" sz="1600" b="1" dirty="0"/>
              <a:t>2017 : €7500  voor vernieuwing lokalen	</a:t>
            </a:r>
          </a:p>
          <a:p>
            <a:r>
              <a:rPr lang="nl-BE" sz="1600" b="1" dirty="0"/>
              <a:t>2020 : €4000 opbrengst </a:t>
            </a:r>
            <a:r>
              <a:rPr lang="nl-BE" sz="1600" b="1" dirty="0" err="1"/>
              <a:t>Kiwanis</a:t>
            </a:r>
            <a:r>
              <a:rPr lang="nl-BE" sz="1600" b="1" dirty="0"/>
              <a:t> Kookt						</a:t>
            </a:r>
          </a:p>
        </p:txBody>
      </p:sp>
      <p:grpSp>
        <p:nvGrpSpPr>
          <p:cNvPr id="7" name="Groep 6"/>
          <p:cNvGrpSpPr/>
          <p:nvPr/>
        </p:nvGrpSpPr>
        <p:grpSpPr>
          <a:xfrm>
            <a:off x="179512" y="10361"/>
            <a:ext cx="8761553" cy="528740"/>
            <a:chOff x="179512" y="10361"/>
            <a:chExt cx="8761553" cy="528740"/>
          </a:xfrm>
        </p:grpSpPr>
        <p:pic>
          <p:nvPicPr>
            <p:cNvPr id="8"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10"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11" name="Rechte verbindingslijn 10"/>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Rechthoek 11"/>
          <p:cNvSpPr/>
          <p:nvPr/>
        </p:nvSpPr>
        <p:spPr>
          <a:xfrm>
            <a:off x="2090993" y="1271415"/>
            <a:ext cx="2115003" cy="307777"/>
          </a:xfrm>
          <a:prstGeom prst="rect">
            <a:avLst/>
          </a:prstGeom>
        </p:spPr>
        <p:txBody>
          <a:bodyPr wrap="none">
            <a:spAutoFit/>
          </a:bodyPr>
          <a:lstStyle/>
          <a:p>
            <a:r>
              <a:rPr lang="nl-BE" sz="1400" u="sng" dirty="0">
                <a:hlinkClick r:id="rId4"/>
              </a:rPr>
              <a:t>https://akabeheverlee.be</a:t>
            </a:r>
            <a:r>
              <a:rPr lang="nl-BE" sz="1400" u="sng" dirty="0"/>
              <a:t>/</a:t>
            </a:r>
          </a:p>
        </p:txBody>
      </p:sp>
      <p:pic>
        <p:nvPicPr>
          <p:cNvPr id="1638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05278" y="1582287"/>
            <a:ext cx="2980788" cy="197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hthoek 12"/>
          <p:cNvSpPr/>
          <p:nvPr/>
        </p:nvSpPr>
        <p:spPr>
          <a:xfrm>
            <a:off x="179512" y="3647541"/>
            <a:ext cx="8964488" cy="1169551"/>
          </a:xfrm>
          <a:prstGeom prst="rect">
            <a:avLst/>
          </a:prstGeom>
        </p:spPr>
        <p:txBody>
          <a:bodyPr wrap="square">
            <a:spAutoFit/>
          </a:bodyPr>
          <a:lstStyle/>
          <a:p>
            <a:r>
              <a:rPr lang="nl-BE" sz="1400" i="1" dirty="0">
                <a:latin typeface="Arial" panose="020B0604020202020204" pitchFamily="34" charset="0"/>
                <a:cs typeface="Arial" panose="020B0604020202020204" pitchFamily="34" charset="0"/>
              </a:rPr>
              <a:t>Je kent het beeld wel: een troepje scouts dat door de straat trekt, een bende welpen op het speelpleintje, een tentenkamp in de Ardennen, …</a:t>
            </a:r>
            <a:br>
              <a:rPr lang="nl-BE" sz="1400" i="1" dirty="0">
                <a:latin typeface="Arial" panose="020B0604020202020204" pitchFamily="34" charset="0"/>
                <a:cs typeface="Arial" panose="020B0604020202020204" pitchFamily="34" charset="0"/>
              </a:rPr>
            </a:br>
            <a:r>
              <a:rPr lang="nl-BE" sz="1400" i="1" dirty="0">
                <a:latin typeface="Arial" panose="020B0604020202020204" pitchFamily="34" charset="0"/>
                <a:cs typeface="Arial" panose="020B0604020202020204" pitchFamily="34" charset="0"/>
              </a:rPr>
              <a:t>Scouts en Gidsen Vlaanderen wil iedereen uitnodigen, ook kinderen en jongeren met een handicap, om het spel van scouting te spelen. Dit kan in onze groep die speciale aandacht heeft voor kinderen en jongeren met een mentale of sociale handicap. Deze werking is bekend als </a:t>
            </a:r>
            <a:r>
              <a:rPr lang="nl-BE" sz="1400" i="1" dirty="0" err="1">
                <a:latin typeface="Arial" panose="020B0604020202020204" pitchFamily="34" charset="0"/>
                <a:cs typeface="Arial" panose="020B0604020202020204" pitchFamily="34" charset="0"/>
              </a:rPr>
              <a:t>Akabe</a:t>
            </a:r>
            <a:r>
              <a:rPr lang="nl-BE" sz="1400" i="1" dirty="0">
                <a:latin typeface="Arial" panose="020B0604020202020204" pitchFamily="34" charset="0"/>
                <a:cs typeface="Arial" panose="020B0604020202020204" pitchFamily="34" charset="0"/>
              </a:rPr>
              <a:t>: </a:t>
            </a:r>
            <a:r>
              <a:rPr lang="nl-BE" sz="1400" b="1" i="1" dirty="0">
                <a:latin typeface="Arial" panose="020B0604020202020204" pitchFamily="34" charset="0"/>
                <a:cs typeface="Arial" panose="020B0604020202020204" pitchFamily="34" charset="0"/>
              </a:rPr>
              <a:t>Anders Kan Best!</a:t>
            </a:r>
            <a:endParaRPr lang="nl-BE" sz="1400" i="1" dirty="0">
              <a:latin typeface="Arial" panose="020B0604020202020204" pitchFamily="34" charset="0"/>
              <a:cs typeface="Arial" panose="020B0604020202020204" pitchFamily="34" charset="0"/>
            </a:endParaRPr>
          </a:p>
        </p:txBody>
      </p:sp>
      <p:pic>
        <p:nvPicPr>
          <p:cNvPr id="16390" name="Picture 6" descr="Home">
            <a:hlinkClick r:id="rId6" tooltip="Home"/>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90355" y="759775"/>
            <a:ext cx="795188" cy="795188"/>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4838398" y="1247186"/>
            <a:ext cx="2621359" cy="307777"/>
          </a:xfrm>
          <a:prstGeom prst="rect">
            <a:avLst/>
          </a:prstGeom>
        </p:spPr>
        <p:txBody>
          <a:bodyPr wrap="none">
            <a:spAutoFit/>
          </a:bodyPr>
          <a:lstStyle/>
          <a:p>
            <a:r>
              <a:rPr lang="nl-BE" sz="1400" u="sng" dirty="0">
                <a:hlinkClick r:id="rId6"/>
              </a:rPr>
              <a:t>https://www.scoutsmeerdaal.be</a:t>
            </a:r>
            <a:r>
              <a:rPr lang="nl-BE" sz="1400" u="sng" dirty="0"/>
              <a:t>/</a:t>
            </a:r>
          </a:p>
        </p:txBody>
      </p:sp>
      <p:pic>
        <p:nvPicPr>
          <p:cNvPr id="22"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87379" y="1185801"/>
            <a:ext cx="1803614" cy="36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4851963" y="5581852"/>
            <a:ext cx="3680477" cy="1569660"/>
          </a:xfrm>
          <a:prstGeom prst="rect">
            <a:avLst/>
          </a:prstGeom>
        </p:spPr>
        <p:txBody>
          <a:bodyPr wrap="square">
            <a:spAutoFit/>
          </a:bodyPr>
          <a:lstStyle/>
          <a:p>
            <a:r>
              <a:rPr lang="nl-BE" sz="1600" b="1" dirty="0">
                <a:solidFill>
                  <a:prstClr val="black"/>
                </a:solidFill>
              </a:rPr>
              <a:t>2018 : €500 bezoek </a:t>
            </a:r>
            <a:r>
              <a:rPr lang="nl-BE" sz="1600" b="1" dirty="0" err="1">
                <a:solidFill>
                  <a:prstClr val="black"/>
                </a:solidFill>
              </a:rPr>
              <a:t>Pairi</a:t>
            </a:r>
            <a:r>
              <a:rPr lang="nl-BE" sz="1600" b="1" dirty="0">
                <a:solidFill>
                  <a:prstClr val="black"/>
                </a:solidFill>
              </a:rPr>
              <a:t> </a:t>
            </a:r>
            <a:r>
              <a:rPr lang="nl-BE" sz="1600" b="1" dirty="0" err="1">
                <a:solidFill>
                  <a:prstClr val="black"/>
                </a:solidFill>
              </a:rPr>
              <a:t>Daiza</a:t>
            </a:r>
            <a:endParaRPr lang="nl-BE" sz="1600" b="1" dirty="0">
              <a:solidFill>
                <a:prstClr val="black"/>
              </a:solidFill>
            </a:endParaRPr>
          </a:p>
          <a:p>
            <a:r>
              <a:rPr lang="nl-BE" sz="1600" b="1" dirty="0">
                <a:solidFill>
                  <a:prstClr val="black"/>
                </a:solidFill>
              </a:rPr>
              <a:t>2019 : €4000</a:t>
            </a:r>
            <a:br>
              <a:rPr lang="nl-BE" sz="1600" b="1" dirty="0">
                <a:solidFill>
                  <a:prstClr val="black"/>
                </a:solidFill>
              </a:rPr>
            </a:br>
            <a:r>
              <a:rPr lang="nl-BE" sz="1600" b="1" dirty="0">
                <a:solidFill>
                  <a:prstClr val="black"/>
                </a:solidFill>
              </a:rPr>
              <a:t>2022 : €1500 ondersteuning zomerkamp</a:t>
            </a:r>
          </a:p>
          <a:p>
            <a:r>
              <a:rPr lang="nl-BE" sz="1600" b="1" dirty="0">
                <a:solidFill>
                  <a:prstClr val="black"/>
                </a:solidFill>
              </a:rPr>
              <a:t>2023 : €1500 ondersteuning zomerkamp</a:t>
            </a:r>
          </a:p>
          <a:p>
            <a:r>
              <a:rPr lang="nl-BE" sz="1600" b="1" dirty="0">
                <a:solidFill>
                  <a:prstClr val="black"/>
                </a:solidFill>
              </a:rPr>
              <a:t>2024 : €1500 ondersteuning zomerkamp</a:t>
            </a:r>
          </a:p>
          <a:p>
            <a:r>
              <a:rPr lang="nl-BE" sz="1600" b="1" dirty="0">
                <a:solidFill>
                  <a:prstClr val="black"/>
                </a:solidFill>
              </a:rPr>
              <a:t> </a:t>
            </a:r>
            <a:endParaRPr lang="nl-BE" dirty="0"/>
          </a:p>
        </p:txBody>
      </p:sp>
      <p:pic>
        <p:nvPicPr>
          <p:cNvPr id="5" name="Afbeelding 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4684" y="1670786"/>
            <a:ext cx="3939138" cy="1932579"/>
          </a:xfrm>
          <a:prstGeom prst="rect">
            <a:avLst/>
          </a:prstGeom>
        </p:spPr>
      </p:pic>
      <p:pic>
        <p:nvPicPr>
          <p:cNvPr id="14" name="Afbeelding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454565" y="4817094"/>
            <a:ext cx="1910083" cy="989666"/>
          </a:xfrm>
          <a:prstGeom prst="rect">
            <a:avLst/>
          </a:prstGeom>
        </p:spPr>
      </p:pic>
    </p:spTree>
    <p:extLst>
      <p:ext uri="{BB962C8B-B14F-4D97-AF65-F5344CB8AC3E}">
        <p14:creationId xmlns:p14="http://schemas.microsoft.com/office/powerpoint/2010/main" val="332266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79512" y="10361"/>
            <a:ext cx="8761553" cy="528740"/>
            <a:chOff x="179512" y="10361"/>
            <a:chExt cx="8761553" cy="528740"/>
          </a:xfrm>
        </p:grpSpPr>
        <p:pic>
          <p:nvPicPr>
            <p:cNvPr id="3" name="Picture 1" descr="http://kiwanisoudheverlee.be/____impro/1/onewebmedia/logo_kiwanis_horizontal_gold-blue_rgb.png?etag=%22W%2F%22%20%22b3d9-5664b2be%22&amp;sourceContentType=image%2Fpng&amp;ignoreAspectRatio&amp;resize=419%2B83&amp;extract=0%2B0%2B419%2B8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9245" y="10361"/>
              <a:ext cx="2465510" cy="4825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6831070" y="66950"/>
              <a:ext cx="210999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2400" b="0" i="0" u="none" strike="noStrike" cap="none" normalizeH="0" baseline="0" dirty="0">
                  <a:ln>
                    <a:noFill/>
                  </a:ln>
                  <a:solidFill>
                    <a:srgbClr val="B99E76"/>
                  </a:solidFill>
                  <a:effectLst/>
                  <a:latin typeface="Plantagenet Cherokee" panose="02020602070100000000" pitchFamily="18" charset="0"/>
                  <a:cs typeface="Times New Roman" pitchFamily="18" charset="0"/>
                </a:rPr>
                <a:t>Oud-Heverlee</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sp>
          <p:nvSpPr>
            <p:cNvPr id="5" name="Rectangle 2"/>
            <p:cNvSpPr>
              <a:spLocks noChangeArrowheads="1"/>
            </p:cNvSpPr>
            <p:nvPr/>
          </p:nvSpPr>
          <p:spPr bwMode="auto">
            <a:xfrm>
              <a:off x="179512" y="66950"/>
              <a:ext cx="2241685" cy="369332"/>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2400" dirty="0">
                  <a:solidFill>
                    <a:srgbClr val="B99E76"/>
                  </a:solidFill>
                  <a:latin typeface="Plantagenet Cherokee" panose="02020602070100000000" pitchFamily="18" charset="0"/>
                  <a:cs typeface="Times New Roman" pitchFamily="18" charset="0"/>
                </a:rPr>
                <a:t>Goede Doelen</a:t>
              </a:r>
              <a:endParaRPr kumimoji="0" lang="nl-BE" altLang="nl-BE" sz="2400" b="0" i="0" u="none" strike="noStrike" cap="none" normalizeH="0" baseline="0" dirty="0">
                <a:ln>
                  <a:noFill/>
                </a:ln>
                <a:solidFill>
                  <a:srgbClr val="000000"/>
                </a:solidFill>
                <a:effectLst/>
                <a:latin typeface="Plantagenet Cherokee" panose="02020602070100000000" pitchFamily="18" charset="0"/>
                <a:cs typeface="Times New Roman" pitchFamily="18" charset="0"/>
              </a:endParaRPr>
            </a:p>
          </p:txBody>
        </p:sp>
        <p:cxnSp>
          <p:nvCxnSpPr>
            <p:cNvPr id="6" name="Rechte verbindingslijn 5"/>
            <p:cNvCxnSpPr/>
            <p:nvPr/>
          </p:nvCxnSpPr>
          <p:spPr>
            <a:xfrm flipV="1">
              <a:off x="179512" y="503232"/>
              <a:ext cx="8712968" cy="358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kstvak 6"/>
          <p:cNvSpPr txBox="1"/>
          <p:nvPr/>
        </p:nvSpPr>
        <p:spPr>
          <a:xfrm>
            <a:off x="391663" y="3976195"/>
            <a:ext cx="5048305" cy="369332"/>
          </a:xfrm>
          <a:prstGeom prst="rect">
            <a:avLst/>
          </a:prstGeom>
          <a:noFill/>
        </p:spPr>
        <p:txBody>
          <a:bodyPr wrap="none" rtlCol="0">
            <a:spAutoFit/>
          </a:bodyPr>
          <a:lstStyle/>
          <a:p>
            <a:r>
              <a:rPr lang="nl-BE" b="1" dirty="0"/>
              <a:t>Vroedvrouwenpraktijk       en        Expertisecentrum</a:t>
            </a:r>
          </a:p>
        </p:txBody>
      </p:sp>
      <p:sp>
        <p:nvSpPr>
          <p:cNvPr id="12" name="Tekstvak 11"/>
          <p:cNvSpPr txBox="1"/>
          <p:nvPr/>
        </p:nvSpPr>
        <p:spPr>
          <a:xfrm>
            <a:off x="415568" y="6165304"/>
            <a:ext cx="4707827" cy="369332"/>
          </a:xfrm>
          <a:prstGeom prst="rect">
            <a:avLst/>
          </a:prstGeom>
          <a:noFill/>
        </p:spPr>
        <p:txBody>
          <a:bodyPr wrap="none" rtlCol="0">
            <a:spAutoFit/>
          </a:bodyPr>
          <a:lstStyle/>
          <a:p>
            <a:r>
              <a:rPr lang="nl-BE" b="1" dirty="0"/>
              <a:t>Bijdrage </a:t>
            </a:r>
            <a:r>
              <a:rPr lang="nl-BE" b="1" dirty="0" err="1"/>
              <a:t>Kiwanis</a:t>
            </a:r>
            <a:r>
              <a:rPr lang="nl-BE" b="1" dirty="0"/>
              <a:t> Oud Heverlee  2023 :   € 3500 </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568" y="980728"/>
            <a:ext cx="7959880" cy="366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321591" y="4797152"/>
            <a:ext cx="8500817" cy="1200329"/>
          </a:xfrm>
          <a:prstGeom prst="rect">
            <a:avLst/>
          </a:prstGeom>
          <a:noFill/>
        </p:spPr>
        <p:txBody>
          <a:bodyPr wrap="square" rtlCol="0">
            <a:spAutoFit/>
          </a:bodyPr>
          <a:lstStyle/>
          <a:p>
            <a:r>
              <a:rPr lang="nl-BE" i="1" dirty="0"/>
              <a:t>Chiro </a:t>
            </a:r>
            <a:r>
              <a:rPr lang="nl-BE" i="1" dirty="0" err="1"/>
              <a:t>Hiperlie</a:t>
            </a:r>
            <a:r>
              <a:rPr lang="nl-BE" dirty="0"/>
              <a:t> groeit, maar de lokalen volgen niet vanzelf. </a:t>
            </a:r>
            <a:r>
              <a:rPr lang="nl-BE" i="1" dirty="0"/>
              <a:t>KO’MA</a:t>
            </a:r>
            <a:r>
              <a:rPr lang="nl-BE" dirty="0"/>
              <a:t>, een </a:t>
            </a:r>
            <a:r>
              <a:rPr lang="nl-BE" dirty="0" err="1"/>
              <a:t>jongeren-vereniging</a:t>
            </a:r>
            <a:r>
              <a:rPr lang="nl-BE" dirty="0"/>
              <a:t> die hedendaagse muziek covert, herkende dat probleem maar al te goed! </a:t>
            </a:r>
          </a:p>
          <a:p>
            <a:r>
              <a:rPr lang="nl-BE" dirty="0"/>
              <a:t>Omdat we uitkijken naar een toekomst met nog meer Chiro en nog meer muziek, zetten we ons sinds 2019 in voor een nieuwe plek op maat van de jeugd in </a:t>
            </a:r>
            <a:r>
              <a:rPr lang="nl-BE" dirty="0" err="1"/>
              <a:t>Korbeek</a:t>
            </a:r>
            <a:r>
              <a:rPr lang="nl-BE" dirty="0"/>
              <a:t>-Lo. </a:t>
            </a:r>
          </a:p>
        </p:txBody>
      </p:sp>
    </p:spTree>
    <p:extLst>
      <p:ext uri="{BB962C8B-B14F-4D97-AF65-F5344CB8AC3E}">
        <p14:creationId xmlns:p14="http://schemas.microsoft.com/office/powerpoint/2010/main" val="329123009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10622</TotalTime>
  <Words>3342</Words>
  <Application>Microsoft Office PowerPoint</Application>
  <PresentationFormat>Diavoorstelling (4:3)</PresentationFormat>
  <Paragraphs>331</Paragraphs>
  <Slides>36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Arial Black</vt:lpstr>
      <vt:lpstr>Calibri</vt:lpstr>
      <vt:lpstr>Plantagenet Cherokee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Walter</dc:creator>
  <cp:lastModifiedBy>Eric De Wit</cp:lastModifiedBy>
  <cp:revision>148</cp:revision>
  <dcterms:created xsi:type="dcterms:W3CDTF">2018-11-20T09:19:32Z</dcterms:created>
  <dcterms:modified xsi:type="dcterms:W3CDTF">2024-02-14T21:29:12Z</dcterms:modified>
</cp:coreProperties>
</file>